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diagrams/data6.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drawing5.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4.xml" ContentType="application/vnd.ms-office.drawingml.diagramDrawing+xml"/>
  <Override PartName="/ppt/diagrams/drawing2.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1"/>
  </p:notesMasterIdLst>
  <p:sldIdLst>
    <p:sldId id="398" r:id="rId6"/>
    <p:sldId id="425" r:id="rId7"/>
    <p:sldId id="513" r:id="rId8"/>
    <p:sldId id="286" r:id="rId9"/>
    <p:sldId id="514" r:id="rId10"/>
    <p:sldId id="512" r:id="rId11"/>
    <p:sldId id="483" r:id="rId12"/>
    <p:sldId id="497" r:id="rId13"/>
    <p:sldId id="510" r:id="rId14"/>
    <p:sldId id="511" r:id="rId15"/>
    <p:sldId id="400" r:id="rId16"/>
    <p:sldId id="464" r:id="rId17"/>
    <p:sldId id="515" r:id="rId18"/>
    <p:sldId id="522" r:id="rId19"/>
    <p:sldId id="517" r:id="rId20"/>
    <p:sldId id="409" r:id="rId21"/>
    <p:sldId id="516" r:id="rId22"/>
    <p:sldId id="521" r:id="rId23"/>
    <p:sldId id="520" r:id="rId24"/>
    <p:sldId id="485" r:id="rId25"/>
    <p:sldId id="486" r:id="rId26"/>
    <p:sldId id="394" r:id="rId27"/>
    <p:sldId id="395" r:id="rId28"/>
    <p:sldId id="518" r:id="rId29"/>
    <p:sldId id="40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99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de-DE" dirty="0"/>
              <a:t>Selbst</a:t>
            </a:r>
            <a:r>
              <a:rPr lang="de-DE" baseline="0" dirty="0"/>
              <a:t> erlebte psychische und körperliche Gewalt in der Werkstatt</a:t>
            </a:r>
            <a:endParaRPr lang="de-DE"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2"/>
          <c:order val="0"/>
          <c:tx>
            <c:strRef>
              <c:f>Tabelle1!$D$1</c:f>
              <c:strCache>
                <c:ptCount val="1"/>
                <c:pt idx="0">
                  <c:v>weiblich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Nein</c:v>
                </c:pt>
                <c:pt idx="1">
                  <c:v>Ja</c:v>
                </c:pt>
                <c:pt idx="3">
                  <c:v>Nein</c:v>
                </c:pt>
                <c:pt idx="4">
                  <c:v>Ja </c:v>
                </c:pt>
              </c:strCache>
            </c:strRef>
          </c:cat>
          <c:val>
            <c:numRef>
              <c:f>Tabelle1!$D$2:$D$6</c:f>
              <c:numCache>
                <c:formatCode>0%</c:formatCode>
                <c:ptCount val="5"/>
                <c:pt idx="0">
                  <c:v>0.62</c:v>
                </c:pt>
                <c:pt idx="1">
                  <c:v>0.38</c:v>
                </c:pt>
                <c:pt idx="3">
                  <c:v>0.83</c:v>
                </c:pt>
                <c:pt idx="4">
                  <c:v>0.17</c:v>
                </c:pt>
              </c:numCache>
            </c:numRef>
          </c:val>
          <c:extLst>
            <c:ext xmlns:c16="http://schemas.microsoft.com/office/drawing/2014/chart" uri="{C3380CC4-5D6E-409C-BE32-E72D297353CC}">
              <c16:uniqueId val="{00000002-3603-4F7E-B833-08CEF3597A46}"/>
            </c:ext>
          </c:extLst>
        </c:ser>
        <c:ser>
          <c:idx val="1"/>
          <c:order val="1"/>
          <c:tx>
            <c:strRef>
              <c:f>Tabelle1!$C$1</c:f>
              <c:strCache>
                <c:ptCount val="1"/>
                <c:pt idx="0">
                  <c:v>männlich</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Nein</c:v>
                </c:pt>
                <c:pt idx="1">
                  <c:v>Ja</c:v>
                </c:pt>
                <c:pt idx="3">
                  <c:v>Nein</c:v>
                </c:pt>
                <c:pt idx="4">
                  <c:v>Ja </c:v>
                </c:pt>
              </c:strCache>
            </c:strRef>
          </c:cat>
          <c:val>
            <c:numRef>
              <c:f>Tabelle1!$C$2:$C$6</c:f>
              <c:numCache>
                <c:formatCode>0%</c:formatCode>
                <c:ptCount val="5"/>
                <c:pt idx="0">
                  <c:v>0.72</c:v>
                </c:pt>
                <c:pt idx="1">
                  <c:v>0.28000000000000003</c:v>
                </c:pt>
                <c:pt idx="3">
                  <c:v>0.89</c:v>
                </c:pt>
                <c:pt idx="4">
                  <c:v>0.11</c:v>
                </c:pt>
              </c:numCache>
            </c:numRef>
          </c:val>
          <c:extLst>
            <c:ext xmlns:c16="http://schemas.microsoft.com/office/drawing/2014/chart" uri="{C3380CC4-5D6E-409C-BE32-E72D297353CC}">
              <c16:uniqueId val="{00000001-3603-4F7E-B833-08CEF3597A46}"/>
            </c:ext>
          </c:extLst>
        </c:ser>
        <c:ser>
          <c:idx val="0"/>
          <c:order val="2"/>
          <c:tx>
            <c:strRef>
              <c:f>Tabelle1!$B$1</c:f>
              <c:strCache>
                <c:ptCount val="1"/>
                <c:pt idx="0">
                  <c:v>Gesamt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Nein</c:v>
                </c:pt>
                <c:pt idx="1">
                  <c:v>Ja</c:v>
                </c:pt>
                <c:pt idx="3">
                  <c:v>Nein</c:v>
                </c:pt>
                <c:pt idx="4">
                  <c:v>Ja </c:v>
                </c:pt>
              </c:strCache>
            </c:strRef>
          </c:cat>
          <c:val>
            <c:numRef>
              <c:f>Tabelle1!$B$2:$B$6</c:f>
              <c:numCache>
                <c:formatCode>0%</c:formatCode>
                <c:ptCount val="5"/>
                <c:pt idx="0">
                  <c:v>0.67</c:v>
                </c:pt>
                <c:pt idx="1">
                  <c:v>0.33</c:v>
                </c:pt>
                <c:pt idx="3">
                  <c:v>0.86</c:v>
                </c:pt>
                <c:pt idx="4">
                  <c:v>0.14000000000000001</c:v>
                </c:pt>
              </c:numCache>
            </c:numRef>
          </c:val>
          <c:extLst>
            <c:ext xmlns:c16="http://schemas.microsoft.com/office/drawing/2014/chart" uri="{C3380CC4-5D6E-409C-BE32-E72D297353CC}">
              <c16:uniqueId val="{00000000-3603-4F7E-B833-08CEF3597A46}"/>
            </c:ext>
          </c:extLst>
        </c:ser>
        <c:dLbls>
          <c:dLblPos val="inEnd"/>
          <c:showLegendKey val="0"/>
          <c:showVal val="1"/>
          <c:showCatName val="0"/>
          <c:showSerName val="0"/>
          <c:showPercent val="0"/>
          <c:showBubbleSize val="0"/>
        </c:dLbls>
        <c:gapWidth val="115"/>
        <c:overlap val="-20"/>
        <c:axId val="211067536"/>
        <c:axId val="471348568"/>
      </c:barChart>
      <c:catAx>
        <c:axId val="2110675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71348568"/>
        <c:crosses val="autoZero"/>
        <c:auto val="1"/>
        <c:lblAlgn val="ctr"/>
        <c:lblOffset val="100"/>
        <c:noMultiLvlLbl val="0"/>
      </c:catAx>
      <c:valAx>
        <c:axId val="4713485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1106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78130-78A1-434F-929D-D282B97EFD2D}"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de-DE"/>
        </a:p>
      </dgm:t>
    </dgm:pt>
    <dgm:pt modelId="{3068C44A-DE90-44B5-A2CE-C44C0D6A32E0}">
      <dgm:prSet phldrT="[Text]"/>
      <dgm:spPr/>
      <dgm:t>
        <a:bodyPr/>
        <a:lstStyle/>
        <a:p>
          <a:r>
            <a:rPr lang="de-DE"/>
            <a:t>Angstgefühle, Schlafstörungen, Albträume</a:t>
          </a:r>
          <a:endParaRPr lang="de-DE" dirty="0"/>
        </a:p>
      </dgm:t>
    </dgm:pt>
    <dgm:pt modelId="{0D3B6EB8-A797-4970-AA6C-3014023717BD}" type="parTrans" cxnId="{35819FF7-92AC-4BEE-886A-0F70A2F8B5EB}">
      <dgm:prSet/>
      <dgm:spPr/>
      <dgm:t>
        <a:bodyPr/>
        <a:lstStyle/>
        <a:p>
          <a:endParaRPr lang="de-DE"/>
        </a:p>
      </dgm:t>
    </dgm:pt>
    <dgm:pt modelId="{55401A3E-7303-4DFB-BA8C-3E7F05FEE3F0}" type="sibTrans" cxnId="{35819FF7-92AC-4BEE-886A-0F70A2F8B5EB}">
      <dgm:prSet/>
      <dgm:spPr/>
      <dgm:t>
        <a:bodyPr/>
        <a:lstStyle/>
        <a:p>
          <a:endParaRPr lang="de-DE"/>
        </a:p>
      </dgm:t>
    </dgm:pt>
    <dgm:pt modelId="{D6BEDA2A-6610-459E-924A-D2B1DBFA0B52}">
      <dgm:prSet phldrT="[Text]"/>
      <dgm:spPr/>
      <dgm:t>
        <a:bodyPr/>
        <a:lstStyle/>
        <a:p>
          <a:r>
            <a:rPr lang="de-DE"/>
            <a:t>Erstickungsanfälle, Kloß im Hals</a:t>
          </a:r>
          <a:endParaRPr lang="de-DE" dirty="0"/>
        </a:p>
      </dgm:t>
    </dgm:pt>
    <dgm:pt modelId="{BE745A25-1C10-4776-84BB-1080C95BB61F}" type="parTrans" cxnId="{7F4F2749-113B-413A-B792-EABF868ACF15}">
      <dgm:prSet/>
      <dgm:spPr/>
      <dgm:t>
        <a:bodyPr/>
        <a:lstStyle/>
        <a:p>
          <a:endParaRPr lang="de-DE"/>
        </a:p>
      </dgm:t>
    </dgm:pt>
    <dgm:pt modelId="{DB04204B-43FA-44C2-9FF2-CD2F348E430A}" type="sibTrans" cxnId="{7F4F2749-113B-413A-B792-EABF868ACF15}">
      <dgm:prSet/>
      <dgm:spPr/>
      <dgm:t>
        <a:bodyPr/>
        <a:lstStyle/>
        <a:p>
          <a:endParaRPr lang="de-DE"/>
        </a:p>
      </dgm:t>
    </dgm:pt>
    <dgm:pt modelId="{056FF86A-4337-4967-B723-4B993308F78A}">
      <dgm:prSet phldrT="[Text]"/>
      <dgm:spPr/>
      <dgm:t>
        <a:bodyPr/>
        <a:lstStyle/>
        <a:p>
          <a:r>
            <a:rPr lang="de-DE" dirty="0"/>
            <a:t>Selbstverletzendes Verhalten</a:t>
          </a:r>
        </a:p>
      </dgm:t>
    </dgm:pt>
    <dgm:pt modelId="{7789E572-D5D9-4248-B2F0-96FB463091FF}" type="parTrans" cxnId="{21A9B0F9-C0A6-42CA-8BBC-61C5C8A7D156}">
      <dgm:prSet/>
      <dgm:spPr/>
      <dgm:t>
        <a:bodyPr/>
        <a:lstStyle/>
        <a:p>
          <a:endParaRPr lang="de-DE"/>
        </a:p>
      </dgm:t>
    </dgm:pt>
    <dgm:pt modelId="{7122E7F9-1F51-46A5-B39E-691C05A115A9}" type="sibTrans" cxnId="{21A9B0F9-C0A6-42CA-8BBC-61C5C8A7D156}">
      <dgm:prSet/>
      <dgm:spPr/>
      <dgm:t>
        <a:bodyPr/>
        <a:lstStyle/>
        <a:p>
          <a:endParaRPr lang="de-DE"/>
        </a:p>
      </dgm:t>
    </dgm:pt>
    <dgm:pt modelId="{E65A9320-5D43-4C42-9A85-43277880775D}">
      <dgm:prSet phldrT="[Text]"/>
      <dgm:spPr/>
      <dgm:t>
        <a:bodyPr/>
        <a:lstStyle/>
        <a:p>
          <a:r>
            <a:rPr lang="de-DE" dirty="0"/>
            <a:t>Sozialer Rückzug / Meiden des Internets</a:t>
          </a:r>
        </a:p>
      </dgm:t>
    </dgm:pt>
    <dgm:pt modelId="{03AE3B61-8280-4DB2-A79A-5F99689B3A1A}" type="parTrans" cxnId="{56BC5D3B-5F6F-407C-9A2C-6A7B1DE1F2AD}">
      <dgm:prSet/>
      <dgm:spPr/>
      <dgm:t>
        <a:bodyPr/>
        <a:lstStyle/>
        <a:p>
          <a:endParaRPr lang="de-DE"/>
        </a:p>
      </dgm:t>
    </dgm:pt>
    <dgm:pt modelId="{9B44324D-055A-4FC2-95AF-3B14C870FA92}" type="sibTrans" cxnId="{56BC5D3B-5F6F-407C-9A2C-6A7B1DE1F2AD}">
      <dgm:prSet/>
      <dgm:spPr/>
      <dgm:t>
        <a:bodyPr/>
        <a:lstStyle/>
        <a:p>
          <a:endParaRPr lang="de-DE"/>
        </a:p>
      </dgm:t>
    </dgm:pt>
    <dgm:pt modelId="{B2260A12-AEE7-4B9B-A6C6-7E033BAC76DB}">
      <dgm:prSet phldrT="[Text]"/>
      <dgm:spPr/>
      <dgm:t>
        <a:bodyPr/>
        <a:lstStyle/>
        <a:p>
          <a:r>
            <a:rPr lang="de-DE"/>
            <a:t>Vernachlässigung der Hygiene</a:t>
          </a:r>
          <a:endParaRPr lang="de-DE" dirty="0"/>
        </a:p>
      </dgm:t>
    </dgm:pt>
    <dgm:pt modelId="{777C71DF-AFD4-47B7-AAF5-B39F4A6AACAF}" type="parTrans" cxnId="{141ADCD2-7628-491C-AEF7-473C924A3E11}">
      <dgm:prSet/>
      <dgm:spPr/>
      <dgm:t>
        <a:bodyPr/>
        <a:lstStyle/>
        <a:p>
          <a:endParaRPr lang="de-DE"/>
        </a:p>
      </dgm:t>
    </dgm:pt>
    <dgm:pt modelId="{15F9F5FD-10C5-45EF-B45F-9E3DA1310761}" type="sibTrans" cxnId="{141ADCD2-7628-491C-AEF7-473C924A3E11}">
      <dgm:prSet/>
      <dgm:spPr/>
      <dgm:t>
        <a:bodyPr/>
        <a:lstStyle/>
        <a:p>
          <a:endParaRPr lang="de-DE"/>
        </a:p>
      </dgm:t>
    </dgm:pt>
    <dgm:pt modelId="{19DB6B17-8EC6-4A72-9A91-6883A2B89EE0}">
      <dgm:prSet/>
      <dgm:spPr/>
      <dgm:t>
        <a:bodyPr/>
        <a:lstStyle/>
        <a:p>
          <a:r>
            <a:rPr lang="de-DE"/>
            <a:t>Schmerzen ohne organischen Befund</a:t>
          </a:r>
          <a:endParaRPr lang="de-DE" dirty="0"/>
        </a:p>
      </dgm:t>
    </dgm:pt>
    <dgm:pt modelId="{6943FBF8-BAD4-4E96-8388-FA526EFC2B47}" type="parTrans" cxnId="{69FBDAEF-90AA-4499-9FC8-73EA87718E50}">
      <dgm:prSet/>
      <dgm:spPr/>
      <dgm:t>
        <a:bodyPr/>
        <a:lstStyle/>
        <a:p>
          <a:endParaRPr lang="de-DE"/>
        </a:p>
      </dgm:t>
    </dgm:pt>
    <dgm:pt modelId="{B4AA44A6-3FE0-4EA6-8441-06F4C2261E60}" type="sibTrans" cxnId="{69FBDAEF-90AA-4499-9FC8-73EA87718E50}">
      <dgm:prSet/>
      <dgm:spPr/>
      <dgm:t>
        <a:bodyPr/>
        <a:lstStyle/>
        <a:p>
          <a:endParaRPr lang="de-DE"/>
        </a:p>
      </dgm:t>
    </dgm:pt>
    <dgm:pt modelId="{DC1D77A4-6AD9-4897-B173-FDF8FE6C0EB3}">
      <dgm:prSet/>
      <dgm:spPr/>
      <dgm:t>
        <a:bodyPr/>
        <a:lstStyle/>
        <a:p>
          <a:r>
            <a:rPr lang="de-DE"/>
            <a:t>Auffälliges Sexualverhalten</a:t>
          </a:r>
          <a:endParaRPr lang="de-DE" dirty="0"/>
        </a:p>
      </dgm:t>
    </dgm:pt>
    <dgm:pt modelId="{5846CFD6-F726-4734-A527-BEF26F63CF9B}" type="parTrans" cxnId="{5F51403C-15FE-4280-A927-B2811F68F546}">
      <dgm:prSet/>
      <dgm:spPr/>
      <dgm:t>
        <a:bodyPr/>
        <a:lstStyle/>
        <a:p>
          <a:endParaRPr lang="de-DE"/>
        </a:p>
      </dgm:t>
    </dgm:pt>
    <dgm:pt modelId="{934A28FE-FDAC-46DB-BA29-6167EC4ACB9D}" type="sibTrans" cxnId="{5F51403C-15FE-4280-A927-B2811F68F546}">
      <dgm:prSet/>
      <dgm:spPr/>
      <dgm:t>
        <a:bodyPr/>
        <a:lstStyle/>
        <a:p>
          <a:endParaRPr lang="de-DE"/>
        </a:p>
      </dgm:t>
    </dgm:pt>
    <dgm:pt modelId="{02E4336A-DBF8-4D03-B3E5-F2B041D201DB}">
      <dgm:prSet/>
      <dgm:spPr/>
      <dgm:t>
        <a:bodyPr/>
        <a:lstStyle/>
        <a:p>
          <a:r>
            <a:rPr lang="de-DE" dirty="0"/>
            <a:t>Depressive Reaktionen, Aggressionen</a:t>
          </a:r>
        </a:p>
      </dgm:t>
    </dgm:pt>
    <dgm:pt modelId="{C9DF6440-DA5D-4297-A7F3-4F3AC9D027E7}" type="parTrans" cxnId="{ACE802CB-D879-4344-87E6-140D2429F54F}">
      <dgm:prSet/>
      <dgm:spPr/>
      <dgm:t>
        <a:bodyPr/>
        <a:lstStyle/>
        <a:p>
          <a:endParaRPr lang="de-DE"/>
        </a:p>
      </dgm:t>
    </dgm:pt>
    <dgm:pt modelId="{6E16D018-5AF1-4708-9D6C-15BB922E4CD1}" type="sibTrans" cxnId="{ACE802CB-D879-4344-87E6-140D2429F54F}">
      <dgm:prSet/>
      <dgm:spPr/>
      <dgm:t>
        <a:bodyPr/>
        <a:lstStyle/>
        <a:p>
          <a:endParaRPr lang="de-DE"/>
        </a:p>
      </dgm:t>
    </dgm:pt>
    <dgm:pt modelId="{8F3ED4BF-B2BC-4AB6-ADA6-6EDFA8D3E0F9}">
      <dgm:prSet/>
      <dgm:spPr/>
      <dgm:t>
        <a:bodyPr/>
        <a:lstStyle/>
        <a:p>
          <a:r>
            <a:rPr lang="de-DE" dirty="0"/>
            <a:t>Geringes Selbstwertgefühl</a:t>
          </a:r>
        </a:p>
      </dgm:t>
    </dgm:pt>
    <dgm:pt modelId="{1E41B267-12C0-4E41-A938-ED0B0BBD4ADA}" type="parTrans" cxnId="{A54FDB6E-0426-4ABA-9F63-00F640791E66}">
      <dgm:prSet/>
      <dgm:spPr/>
      <dgm:t>
        <a:bodyPr/>
        <a:lstStyle/>
        <a:p>
          <a:endParaRPr lang="de-DE"/>
        </a:p>
      </dgm:t>
    </dgm:pt>
    <dgm:pt modelId="{3C200E7A-FCFA-47A1-8F5F-3E66FD5524AE}" type="sibTrans" cxnId="{A54FDB6E-0426-4ABA-9F63-00F640791E66}">
      <dgm:prSet/>
      <dgm:spPr/>
      <dgm:t>
        <a:bodyPr/>
        <a:lstStyle/>
        <a:p>
          <a:endParaRPr lang="de-DE"/>
        </a:p>
      </dgm:t>
    </dgm:pt>
    <dgm:pt modelId="{E4036C08-B03D-40A3-8A15-59835BA6A369}">
      <dgm:prSet/>
      <dgm:spPr/>
      <dgm:t>
        <a:bodyPr/>
        <a:lstStyle/>
        <a:p>
          <a:r>
            <a:rPr lang="de-DE"/>
            <a:t>Verhaltens-auffälligkeiten</a:t>
          </a:r>
          <a:endParaRPr lang="de-DE" dirty="0"/>
        </a:p>
      </dgm:t>
    </dgm:pt>
    <dgm:pt modelId="{CB43A66A-C3A3-4FF2-AC0A-F1C8FD15C0E5}" type="parTrans" cxnId="{BE896F11-1300-4A2C-952F-C4C203D10A44}">
      <dgm:prSet/>
      <dgm:spPr/>
      <dgm:t>
        <a:bodyPr/>
        <a:lstStyle/>
        <a:p>
          <a:endParaRPr lang="de-DE"/>
        </a:p>
      </dgm:t>
    </dgm:pt>
    <dgm:pt modelId="{9F896446-55AF-4880-88E3-9D7BBBCB6118}" type="sibTrans" cxnId="{BE896F11-1300-4A2C-952F-C4C203D10A44}">
      <dgm:prSet/>
      <dgm:spPr/>
      <dgm:t>
        <a:bodyPr/>
        <a:lstStyle/>
        <a:p>
          <a:endParaRPr lang="de-DE"/>
        </a:p>
      </dgm:t>
    </dgm:pt>
    <dgm:pt modelId="{776B1216-CCF4-4D22-8F78-41FB8FA07F37}">
      <dgm:prSet/>
      <dgm:spPr/>
      <dgm:t>
        <a:bodyPr/>
        <a:lstStyle/>
        <a:p>
          <a:r>
            <a:rPr lang="de-DE" dirty="0"/>
            <a:t>Konzentrations-störungen, Leistungsabfall in der Schule</a:t>
          </a:r>
        </a:p>
      </dgm:t>
    </dgm:pt>
    <dgm:pt modelId="{6EC675D3-BF11-415D-BD0A-B7CE23DFC1F9}" type="parTrans" cxnId="{C8E2A3C9-5F75-4441-84BF-3027E4CF97CB}">
      <dgm:prSet/>
      <dgm:spPr/>
      <dgm:t>
        <a:bodyPr/>
        <a:lstStyle/>
        <a:p>
          <a:endParaRPr lang="de-DE"/>
        </a:p>
      </dgm:t>
    </dgm:pt>
    <dgm:pt modelId="{5E78B395-FFCC-4C2E-AD01-70C45660A4ED}" type="sibTrans" cxnId="{C8E2A3C9-5F75-4441-84BF-3027E4CF97CB}">
      <dgm:prSet/>
      <dgm:spPr/>
      <dgm:t>
        <a:bodyPr/>
        <a:lstStyle/>
        <a:p>
          <a:endParaRPr lang="de-DE"/>
        </a:p>
      </dgm:t>
    </dgm:pt>
    <dgm:pt modelId="{6AD12621-5FE2-4099-BD59-5644882CD26D}">
      <dgm:prSet/>
      <dgm:spPr/>
      <dgm:t>
        <a:bodyPr/>
        <a:lstStyle/>
        <a:p>
          <a:r>
            <a:rPr lang="de-DE"/>
            <a:t>Suizidgedanken</a:t>
          </a:r>
          <a:endParaRPr lang="de-DE" dirty="0"/>
        </a:p>
      </dgm:t>
    </dgm:pt>
    <dgm:pt modelId="{0405DF37-1AF1-42C2-851F-8CF15E3F2B04}" type="parTrans" cxnId="{403D70E4-BD1E-48A9-BFDF-323EBF29AD3B}">
      <dgm:prSet/>
      <dgm:spPr/>
      <dgm:t>
        <a:bodyPr/>
        <a:lstStyle/>
        <a:p>
          <a:endParaRPr lang="de-DE"/>
        </a:p>
      </dgm:t>
    </dgm:pt>
    <dgm:pt modelId="{7A1B6D1C-E519-4E3B-9A15-6F6754C91B2A}" type="sibTrans" cxnId="{403D70E4-BD1E-48A9-BFDF-323EBF29AD3B}">
      <dgm:prSet/>
      <dgm:spPr/>
      <dgm:t>
        <a:bodyPr/>
        <a:lstStyle/>
        <a:p>
          <a:endParaRPr lang="de-DE"/>
        </a:p>
      </dgm:t>
    </dgm:pt>
    <dgm:pt modelId="{5DC0C66D-CA49-48C1-BB79-D0105548525A}">
      <dgm:prSet/>
      <dgm:spPr/>
      <dgm:t>
        <a:bodyPr/>
        <a:lstStyle/>
        <a:p>
          <a:r>
            <a:rPr lang="de-DE" dirty="0"/>
            <a:t>Ambivalente Verhaltensweisen</a:t>
          </a:r>
        </a:p>
      </dgm:t>
    </dgm:pt>
    <dgm:pt modelId="{47C0016B-C21D-48A8-B9C2-F1573F71B82F}" type="parTrans" cxnId="{03B9B1E2-A90F-41C3-B547-8C8CFE5BCC20}">
      <dgm:prSet/>
      <dgm:spPr/>
      <dgm:t>
        <a:bodyPr/>
        <a:lstStyle/>
        <a:p>
          <a:endParaRPr lang="de-DE"/>
        </a:p>
      </dgm:t>
    </dgm:pt>
    <dgm:pt modelId="{B418A6B6-8918-4317-B207-E450AA44FE4A}" type="sibTrans" cxnId="{03B9B1E2-A90F-41C3-B547-8C8CFE5BCC20}">
      <dgm:prSet/>
      <dgm:spPr/>
      <dgm:t>
        <a:bodyPr/>
        <a:lstStyle/>
        <a:p>
          <a:endParaRPr lang="de-DE"/>
        </a:p>
      </dgm:t>
    </dgm:pt>
    <dgm:pt modelId="{5B7975FF-A530-4C3F-95B9-F31AEF27CD4A}">
      <dgm:prSet/>
      <dgm:spPr/>
      <dgm:t>
        <a:bodyPr/>
        <a:lstStyle/>
        <a:p>
          <a:r>
            <a:rPr lang="de-DE"/>
            <a:t>Essstörungen</a:t>
          </a:r>
          <a:endParaRPr lang="de-DE" dirty="0"/>
        </a:p>
      </dgm:t>
    </dgm:pt>
    <dgm:pt modelId="{698A0E1D-D4D7-4D16-9402-45F917D1509B}" type="sibTrans" cxnId="{25E5F668-DBA6-4483-A376-1242870DD018}">
      <dgm:prSet/>
      <dgm:spPr/>
      <dgm:t>
        <a:bodyPr/>
        <a:lstStyle/>
        <a:p>
          <a:endParaRPr lang="de-DE"/>
        </a:p>
      </dgm:t>
    </dgm:pt>
    <dgm:pt modelId="{FDADA85C-3784-448A-8548-51119D4901CB}" type="parTrans" cxnId="{25E5F668-DBA6-4483-A376-1242870DD018}">
      <dgm:prSet/>
      <dgm:spPr/>
      <dgm:t>
        <a:bodyPr/>
        <a:lstStyle/>
        <a:p>
          <a:endParaRPr lang="de-DE"/>
        </a:p>
      </dgm:t>
    </dgm:pt>
    <dgm:pt modelId="{BB046135-169B-404B-ADE9-8733FED31A03}">
      <dgm:prSet/>
      <dgm:spPr/>
      <dgm:t>
        <a:bodyPr/>
        <a:lstStyle/>
        <a:p>
          <a:r>
            <a:rPr lang="de-DE" dirty="0"/>
            <a:t>Substanz-</a:t>
          </a:r>
        </a:p>
        <a:p>
          <a:r>
            <a:rPr lang="de-DE" dirty="0"/>
            <a:t>Missbrauch</a:t>
          </a:r>
        </a:p>
      </dgm:t>
    </dgm:pt>
    <dgm:pt modelId="{4E83A3DE-2332-46C9-8A0C-F8B84D707826}" type="parTrans" cxnId="{49714350-5174-4AA1-8059-8F50701CFAE4}">
      <dgm:prSet/>
      <dgm:spPr/>
      <dgm:t>
        <a:bodyPr/>
        <a:lstStyle/>
        <a:p>
          <a:endParaRPr lang="de-DE"/>
        </a:p>
      </dgm:t>
    </dgm:pt>
    <dgm:pt modelId="{E0150F42-18CA-4CE4-8109-183A2101659A}" type="sibTrans" cxnId="{49714350-5174-4AA1-8059-8F50701CFAE4}">
      <dgm:prSet/>
      <dgm:spPr/>
      <dgm:t>
        <a:bodyPr/>
        <a:lstStyle/>
        <a:p>
          <a:endParaRPr lang="de-DE"/>
        </a:p>
      </dgm:t>
    </dgm:pt>
    <dgm:pt modelId="{4346599D-6181-4FA4-9048-FBCD1AFF469E}" type="pres">
      <dgm:prSet presAssocID="{74778130-78A1-434F-929D-D282B97EFD2D}" presName="diagram" presStyleCnt="0">
        <dgm:presLayoutVars>
          <dgm:dir/>
          <dgm:resizeHandles val="exact"/>
        </dgm:presLayoutVars>
      </dgm:prSet>
      <dgm:spPr/>
    </dgm:pt>
    <dgm:pt modelId="{91F136C0-E7F7-4F28-8C28-D8F6D6DADFDC}" type="pres">
      <dgm:prSet presAssocID="{3068C44A-DE90-44B5-A2CE-C44C0D6A32E0}" presName="node" presStyleLbl="node1" presStyleIdx="0" presStyleCnt="15">
        <dgm:presLayoutVars>
          <dgm:bulletEnabled val="1"/>
        </dgm:presLayoutVars>
      </dgm:prSet>
      <dgm:spPr/>
    </dgm:pt>
    <dgm:pt modelId="{E5F74BC7-A289-472D-BA71-B1009E5A071A}" type="pres">
      <dgm:prSet presAssocID="{55401A3E-7303-4DFB-BA8C-3E7F05FEE3F0}" presName="sibTrans" presStyleCnt="0"/>
      <dgm:spPr/>
    </dgm:pt>
    <dgm:pt modelId="{4D4F2243-3C3E-442C-8389-6A0DE4C9E09D}" type="pres">
      <dgm:prSet presAssocID="{02E4336A-DBF8-4D03-B3E5-F2B041D201DB}" presName="node" presStyleLbl="node1" presStyleIdx="1" presStyleCnt="15">
        <dgm:presLayoutVars>
          <dgm:bulletEnabled val="1"/>
        </dgm:presLayoutVars>
      </dgm:prSet>
      <dgm:spPr/>
    </dgm:pt>
    <dgm:pt modelId="{B0D9545F-F4F2-4EDB-B279-E716B2894B90}" type="pres">
      <dgm:prSet presAssocID="{6E16D018-5AF1-4708-9D6C-15BB922E4CD1}" presName="sibTrans" presStyleCnt="0"/>
      <dgm:spPr/>
    </dgm:pt>
    <dgm:pt modelId="{168E7E0A-6549-4559-8D7E-77FE8A86BCD8}" type="pres">
      <dgm:prSet presAssocID="{8F3ED4BF-B2BC-4AB6-ADA6-6EDFA8D3E0F9}" presName="node" presStyleLbl="node1" presStyleIdx="2" presStyleCnt="15">
        <dgm:presLayoutVars>
          <dgm:bulletEnabled val="1"/>
        </dgm:presLayoutVars>
      </dgm:prSet>
      <dgm:spPr/>
    </dgm:pt>
    <dgm:pt modelId="{5E643B40-D960-45F0-A60F-6110B91180F6}" type="pres">
      <dgm:prSet presAssocID="{3C200E7A-FCFA-47A1-8F5F-3E66FD5524AE}" presName="sibTrans" presStyleCnt="0"/>
      <dgm:spPr/>
    </dgm:pt>
    <dgm:pt modelId="{761A7348-18CC-4F50-9285-F3BD23CF3F7B}" type="pres">
      <dgm:prSet presAssocID="{19DB6B17-8EC6-4A72-9A91-6883A2B89EE0}" presName="node" presStyleLbl="node1" presStyleIdx="3" presStyleCnt="15">
        <dgm:presLayoutVars>
          <dgm:bulletEnabled val="1"/>
        </dgm:presLayoutVars>
      </dgm:prSet>
      <dgm:spPr/>
    </dgm:pt>
    <dgm:pt modelId="{4CF1B41B-4810-46AF-890E-0C046CD5BDD4}" type="pres">
      <dgm:prSet presAssocID="{B4AA44A6-3FE0-4EA6-8441-06F4C2261E60}" presName="sibTrans" presStyleCnt="0"/>
      <dgm:spPr/>
    </dgm:pt>
    <dgm:pt modelId="{881F81F2-2C1A-40B7-9879-FDBC636C452C}" type="pres">
      <dgm:prSet presAssocID="{DC1D77A4-6AD9-4897-B173-FDF8FE6C0EB3}" presName="node" presStyleLbl="node1" presStyleIdx="4" presStyleCnt="15">
        <dgm:presLayoutVars>
          <dgm:bulletEnabled val="1"/>
        </dgm:presLayoutVars>
      </dgm:prSet>
      <dgm:spPr/>
    </dgm:pt>
    <dgm:pt modelId="{03660D0B-BD48-4D00-9F80-3993E41FBE1A}" type="pres">
      <dgm:prSet presAssocID="{934A28FE-FDAC-46DB-BA29-6167EC4ACB9D}" presName="sibTrans" presStyleCnt="0"/>
      <dgm:spPr/>
    </dgm:pt>
    <dgm:pt modelId="{CF9FA26C-3758-4C50-A876-D4343E95CE9B}" type="pres">
      <dgm:prSet presAssocID="{D6BEDA2A-6610-459E-924A-D2B1DBFA0B52}" presName="node" presStyleLbl="node1" presStyleIdx="5" presStyleCnt="15">
        <dgm:presLayoutVars>
          <dgm:bulletEnabled val="1"/>
        </dgm:presLayoutVars>
      </dgm:prSet>
      <dgm:spPr/>
    </dgm:pt>
    <dgm:pt modelId="{D43AEDEC-2BFF-43EE-A095-E54405FCC992}" type="pres">
      <dgm:prSet presAssocID="{DB04204B-43FA-44C2-9FF2-CD2F348E430A}" presName="sibTrans" presStyleCnt="0"/>
      <dgm:spPr/>
    </dgm:pt>
    <dgm:pt modelId="{945E1B0A-C9C0-4BD1-9C7B-0BF4953AA4D8}" type="pres">
      <dgm:prSet presAssocID="{056FF86A-4337-4967-B723-4B993308F78A}" presName="node" presStyleLbl="node1" presStyleIdx="6" presStyleCnt="15">
        <dgm:presLayoutVars>
          <dgm:bulletEnabled val="1"/>
        </dgm:presLayoutVars>
      </dgm:prSet>
      <dgm:spPr/>
    </dgm:pt>
    <dgm:pt modelId="{CB434407-A432-4DE7-A4C7-B38A0F00F7A1}" type="pres">
      <dgm:prSet presAssocID="{7122E7F9-1F51-46A5-B39E-691C05A115A9}" presName="sibTrans" presStyleCnt="0"/>
      <dgm:spPr/>
    </dgm:pt>
    <dgm:pt modelId="{DC13D476-DEA4-4B84-BAB0-7501DBD51FC0}" type="pres">
      <dgm:prSet presAssocID="{E65A9320-5D43-4C42-9A85-43277880775D}" presName="node" presStyleLbl="node1" presStyleIdx="7" presStyleCnt="15">
        <dgm:presLayoutVars>
          <dgm:bulletEnabled val="1"/>
        </dgm:presLayoutVars>
      </dgm:prSet>
      <dgm:spPr/>
    </dgm:pt>
    <dgm:pt modelId="{058B77C0-E7B7-4E42-A429-A1CA81CB941F}" type="pres">
      <dgm:prSet presAssocID="{9B44324D-055A-4FC2-95AF-3B14C870FA92}" presName="sibTrans" presStyleCnt="0"/>
      <dgm:spPr/>
    </dgm:pt>
    <dgm:pt modelId="{C4E68752-012B-4615-BFC4-E4217B0FBA1E}" type="pres">
      <dgm:prSet presAssocID="{B2260A12-AEE7-4B9B-A6C6-7E033BAC76DB}" presName="node" presStyleLbl="node1" presStyleIdx="8" presStyleCnt="15">
        <dgm:presLayoutVars>
          <dgm:bulletEnabled val="1"/>
        </dgm:presLayoutVars>
      </dgm:prSet>
      <dgm:spPr/>
    </dgm:pt>
    <dgm:pt modelId="{9E3B9C1D-1330-4A65-9DE2-304E774CC797}" type="pres">
      <dgm:prSet presAssocID="{15F9F5FD-10C5-45EF-B45F-9E3DA1310761}" presName="sibTrans" presStyleCnt="0"/>
      <dgm:spPr/>
    </dgm:pt>
    <dgm:pt modelId="{232BAF05-3A46-4F1A-A5E2-10985DC18940}" type="pres">
      <dgm:prSet presAssocID="{E4036C08-B03D-40A3-8A15-59835BA6A369}" presName="node" presStyleLbl="node1" presStyleIdx="9" presStyleCnt="15">
        <dgm:presLayoutVars>
          <dgm:bulletEnabled val="1"/>
        </dgm:presLayoutVars>
      </dgm:prSet>
      <dgm:spPr/>
    </dgm:pt>
    <dgm:pt modelId="{2F363DB4-07C7-4D0F-895B-283DEA6C84D8}" type="pres">
      <dgm:prSet presAssocID="{9F896446-55AF-4880-88E3-9D7BBBCB6118}" presName="sibTrans" presStyleCnt="0"/>
      <dgm:spPr/>
    </dgm:pt>
    <dgm:pt modelId="{5317F9B9-CBBE-451E-96C3-339BE4666D61}" type="pres">
      <dgm:prSet presAssocID="{776B1216-CCF4-4D22-8F78-41FB8FA07F37}" presName="node" presStyleLbl="node1" presStyleIdx="10" presStyleCnt="15" custLinFactNeighborX="-55185" custLinFactNeighborY="11048">
        <dgm:presLayoutVars>
          <dgm:bulletEnabled val="1"/>
        </dgm:presLayoutVars>
      </dgm:prSet>
      <dgm:spPr/>
    </dgm:pt>
    <dgm:pt modelId="{89494B03-74C6-4A25-925B-298D127C8D23}" type="pres">
      <dgm:prSet presAssocID="{5E78B395-FFCC-4C2E-AD01-70C45660A4ED}" presName="sibTrans" presStyleCnt="0"/>
      <dgm:spPr/>
    </dgm:pt>
    <dgm:pt modelId="{0CECD651-FB1D-4F55-B69B-77ACC838F47A}" type="pres">
      <dgm:prSet presAssocID="{6AD12621-5FE2-4099-BD59-5644882CD26D}" presName="node" presStyleLbl="node1" presStyleIdx="11" presStyleCnt="15" custLinFactNeighborX="425" custLinFactNeighborY="11054">
        <dgm:presLayoutVars>
          <dgm:bulletEnabled val="1"/>
        </dgm:presLayoutVars>
      </dgm:prSet>
      <dgm:spPr/>
    </dgm:pt>
    <dgm:pt modelId="{2B34714B-C1E7-436A-BB07-E4DA4FE0855A}" type="pres">
      <dgm:prSet presAssocID="{7A1B6D1C-E519-4E3B-9A15-6F6754C91B2A}" presName="sibTrans" presStyleCnt="0"/>
      <dgm:spPr/>
    </dgm:pt>
    <dgm:pt modelId="{1AD00EB3-AABF-438A-832A-C55427A90223}" type="pres">
      <dgm:prSet presAssocID="{5B7975FF-A530-4C3F-95B9-F31AEF27CD4A}" presName="node" presStyleLbl="node1" presStyleIdx="12" presStyleCnt="15" custLinFactNeighborX="0" custLinFactNeighborY="11054">
        <dgm:presLayoutVars>
          <dgm:bulletEnabled val="1"/>
        </dgm:presLayoutVars>
      </dgm:prSet>
      <dgm:spPr/>
    </dgm:pt>
    <dgm:pt modelId="{93FB5926-F507-4123-B537-45B96B8CDF83}" type="pres">
      <dgm:prSet presAssocID="{698A0E1D-D4D7-4D16-9402-45F917D1509B}" presName="sibTrans" presStyleCnt="0"/>
      <dgm:spPr/>
    </dgm:pt>
    <dgm:pt modelId="{34387EC1-3176-450D-B8E6-634AD73E942D}" type="pres">
      <dgm:prSet presAssocID="{5DC0C66D-CA49-48C1-BB79-D0105548525A}" presName="node" presStyleLbl="node1" presStyleIdx="13" presStyleCnt="15" custLinFactNeighborX="674" custLinFactNeighborY="10754">
        <dgm:presLayoutVars>
          <dgm:bulletEnabled val="1"/>
        </dgm:presLayoutVars>
      </dgm:prSet>
      <dgm:spPr/>
    </dgm:pt>
    <dgm:pt modelId="{2AA89848-F2E8-4D83-8EE2-E066E00E4D47}" type="pres">
      <dgm:prSet presAssocID="{B418A6B6-8918-4317-B207-E450AA44FE4A}" presName="sibTrans" presStyleCnt="0"/>
      <dgm:spPr/>
    </dgm:pt>
    <dgm:pt modelId="{1CB9F0A5-8874-45E5-8CAA-13E03A491A83}" type="pres">
      <dgm:prSet presAssocID="{BB046135-169B-404B-ADE9-8733FED31A03}" presName="node" presStyleLbl="node1" presStyleIdx="14" presStyleCnt="15" custLinFactNeighborX="-687" custLinFactNeighborY="11054">
        <dgm:presLayoutVars>
          <dgm:bulletEnabled val="1"/>
        </dgm:presLayoutVars>
      </dgm:prSet>
      <dgm:spPr/>
    </dgm:pt>
  </dgm:ptLst>
  <dgm:cxnLst>
    <dgm:cxn modelId="{BE896F11-1300-4A2C-952F-C4C203D10A44}" srcId="{74778130-78A1-434F-929D-D282B97EFD2D}" destId="{E4036C08-B03D-40A3-8A15-59835BA6A369}" srcOrd="9" destOrd="0" parTransId="{CB43A66A-C3A3-4FF2-AC0A-F1C8FD15C0E5}" sibTransId="{9F896446-55AF-4880-88E3-9D7BBBCB6118}"/>
    <dgm:cxn modelId="{C1824E1D-9938-4F48-A33C-43D8CFB28ECA}" type="presOf" srcId="{02E4336A-DBF8-4D03-B3E5-F2B041D201DB}" destId="{4D4F2243-3C3E-442C-8389-6A0DE4C9E09D}" srcOrd="0" destOrd="0" presId="urn:microsoft.com/office/officeart/2005/8/layout/default"/>
    <dgm:cxn modelId="{D95C3C2B-1BA1-41C9-9067-72346C8B4EDC}" type="presOf" srcId="{E4036C08-B03D-40A3-8A15-59835BA6A369}" destId="{232BAF05-3A46-4F1A-A5E2-10985DC18940}" srcOrd="0" destOrd="0" presId="urn:microsoft.com/office/officeart/2005/8/layout/default"/>
    <dgm:cxn modelId="{4FCF5A32-99C7-40BB-9BDE-4A4B1FDAA5AA}" type="presOf" srcId="{74778130-78A1-434F-929D-D282B97EFD2D}" destId="{4346599D-6181-4FA4-9048-FBCD1AFF469E}" srcOrd="0" destOrd="0" presId="urn:microsoft.com/office/officeart/2005/8/layout/default"/>
    <dgm:cxn modelId="{56BC5D3B-5F6F-407C-9A2C-6A7B1DE1F2AD}" srcId="{74778130-78A1-434F-929D-D282B97EFD2D}" destId="{E65A9320-5D43-4C42-9A85-43277880775D}" srcOrd="7" destOrd="0" parTransId="{03AE3B61-8280-4DB2-A79A-5F99689B3A1A}" sibTransId="{9B44324D-055A-4FC2-95AF-3B14C870FA92}"/>
    <dgm:cxn modelId="{5F51403C-15FE-4280-A927-B2811F68F546}" srcId="{74778130-78A1-434F-929D-D282B97EFD2D}" destId="{DC1D77A4-6AD9-4897-B173-FDF8FE6C0EB3}" srcOrd="4" destOrd="0" parTransId="{5846CFD6-F726-4734-A527-BEF26F63CF9B}" sibTransId="{934A28FE-FDAC-46DB-BA29-6167EC4ACB9D}"/>
    <dgm:cxn modelId="{25E5F668-DBA6-4483-A376-1242870DD018}" srcId="{74778130-78A1-434F-929D-D282B97EFD2D}" destId="{5B7975FF-A530-4C3F-95B9-F31AEF27CD4A}" srcOrd="12" destOrd="0" parTransId="{FDADA85C-3784-448A-8548-51119D4901CB}" sibTransId="{698A0E1D-D4D7-4D16-9402-45F917D1509B}"/>
    <dgm:cxn modelId="{7F4F2749-113B-413A-B792-EABF868ACF15}" srcId="{74778130-78A1-434F-929D-D282B97EFD2D}" destId="{D6BEDA2A-6610-459E-924A-D2B1DBFA0B52}" srcOrd="5" destOrd="0" parTransId="{BE745A25-1C10-4776-84BB-1080C95BB61F}" sibTransId="{DB04204B-43FA-44C2-9FF2-CD2F348E430A}"/>
    <dgm:cxn modelId="{5D7DBC4A-D983-438A-8014-7DC40F9649B3}" type="presOf" srcId="{056FF86A-4337-4967-B723-4B993308F78A}" destId="{945E1B0A-C9C0-4BD1-9C7B-0BF4953AA4D8}" srcOrd="0" destOrd="0" presId="urn:microsoft.com/office/officeart/2005/8/layout/default"/>
    <dgm:cxn modelId="{A54FDB6E-0426-4ABA-9F63-00F640791E66}" srcId="{74778130-78A1-434F-929D-D282B97EFD2D}" destId="{8F3ED4BF-B2BC-4AB6-ADA6-6EDFA8D3E0F9}" srcOrd="2" destOrd="0" parTransId="{1E41B267-12C0-4E41-A938-ED0B0BBD4ADA}" sibTransId="{3C200E7A-FCFA-47A1-8F5F-3E66FD5524AE}"/>
    <dgm:cxn modelId="{49714350-5174-4AA1-8059-8F50701CFAE4}" srcId="{74778130-78A1-434F-929D-D282B97EFD2D}" destId="{BB046135-169B-404B-ADE9-8733FED31A03}" srcOrd="14" destOrd="0" parTransId="{4E83A3DE-2332-46C9-8A0C-F8B84D707826}" sibTransId="{E0150F42-18CA-4CE4-8109-183A2101659A}"/>
    <dgm:cxn modelId="{A25AA951-D30A-4189-A766-BAAF7A2389AE}" type="presOf" srcId="{776B1216-CCF4-4D22-8F78-41FB8FA07F37}" destId="{5317F9B9-CBBE-451E-96C3-339BE4666D61}" srcOrd="0" destOrd="0" presId="urn:microsoft.com/office/officeart/2005/8/layout/default"/>
    <dgm:cxn modelId="{00979884-DC66-4FA7-A7FD-727B45591F6E}" type="presOf" srcId="{DC1D77A4-6AD9-4897-B173-FDF8FE6C0EB3}" destId="{881F81F2-2C1A-40B7-9879-FDBC636C452C}" srcOrd="0" destOrd="0" presId="urn:microsoft.com/office/officeart/2005/8/layout/default"/>
    <dgm:cxn modelId="{C14FF490-CF9A-483E-B0F9-E6AFD05A032E}" type="presOf" srcId="{B2260A12-AEE7-4B9B-A6C6-7E033BAC76DB}" destId="{C4E68752-012B-4615-BFC4-E4217B0FBA1E}" srcOrd="0" destOrd="0" presId="urn:microsoft.com/office/officeart/2005/8/layout/default"/>
    <dgm:cxn modelId="{699DEC98-2592-4CDC-A977-1BEE75F22D0E}" type="presOf" srcId="{3068C44A-DE90-44B5-A2CE-C44C0D6A32E0}" destId="{91F136C0-E7F7-4F28-8C28-D8F6D6DADFDC}" srcOrd="0" destOrd="0" presId="urn:microsoft.com/office/officeart/2005/8/layout/default"/>
    <dgm:cxn modelId="{36B0A799-EB96-4481-914F-CC488AAFA797}" type="presOf" srcId="{5B7975FF-A530-4C3F-95B9-F31AEF27CD4A}" destId="{1AD00EB3-AABF-438A-832A-C55427A90223}" srcOrd="0" destOrd="0" presId="urn:microsoft.com/office/officeart/2005/8/layout/default"/>
    <dgm:cxn modelId="{439169A2-502A-4942-B0B7-2D6F996527FD}" type="presOf" srcId="{19DB6B17-8EC6-4A72-9A91-6883A2B89EE0}" destId="{761A7348-18CC-4F50-9285-F3BD23CF3F7B}" srcOrd="0" destOrd="0" presId="urn:microsoft.com/office/officeart/2005/8/layout/default"/>
    <dgm:cxn modelId="{69A078B1-3E32-4A60-9C86-2D96C199B331}" type="presOf" srcId="{5DC0C66D-CA49-48C1-BB79-D0105548525A}" destId="{34387EC1-3176-450D-B8E6-634AD73E942D}" srcOrd="0" destOrd="0" presId="urn:microsoft.com/office/officeart/2005/8/layout/default"/>
    <dgm:cxn modelId="{C8E2A3C9-5F75-4441-84BF-3027E4CF97CB}" srcId="{74778130-78A1-434F-929D-D282B97EFD2D}" destId="{776B1216-CCF4-4D22-8F78-41FB8FA07F37}" srcOrd="10" destOrd="0" parTransId="{6EC675D3-BF11-415D-BD0A-B7CE23DFC1F9}" sibTransId="{5E78B395-FFCC-4C2E-AD01-70C45660A4ED}"/>
    <dgm:cxn modelId="{ACE802CB-D879-4344-87E6-140D2429F54F}" srcId="{74778130-78A1-434F-929D-D282B97EFD2D}" destId="{02E4336A-DBF8-4D03-B3E5-F2B041D201DB}" srcOrd="1" destOrd="0" parTransId="{C9DF6440-DA5D-4297-A7F3-4F3AC9D027E7}" sibTransId="{6E16D018-5AF1-4708-9D6C-15BB922E4CD1}"/>
    <dgm:cxn modelId="{141ADCD2-7628-491C-AEF7-473C924A3E11}" srcId="{74778130-78A1-434F-929D-D282B97EFD2D}" destId="{B2260A12-AEE7-4B9B-A6C6-7E033BAC76DB}" srcOrd="8" destOrd="0" parTransId="{777C71DF-AFD4-47B7-AAF5-B39F4A6AACAF}" sibTransId="{15F9F5FD-10C5-45EF-B45F-9E3DA1310761}"/>
    <dgm:cxn modelId="{766962D3-0869-420D-B095-F31089BEBF2D}" type="presOf" srcId="{BB046135-169B-404B-ADE9-8733FED31A03}" destId="{1CB9F0A5-8874-45E5-8CAA-13E03A491A83}" srcOrd="0" destOrd="0" presId="urn:microsoft.com/office/officeart/2005/8/layout/default"/>
    <dgm:cxn modelId="{AAF006DE-1A38-4C79-8501-057FC376C6D7}" type="presOf" srcId="{6AD12621-5FE2-4099-BD59-5644882CD26D}" destId="{0CECD651-FB1D-4F55-B69B-77ACC838F47A}" srcOrd="0" destOrd="0" presId="urn:microsoft.com/office/officeart/2005/8/layout/default"/>
    <dgm:cxn modelId="{03B9B1E2-A90F-41C3-B547-8C8CFE5BCC20}" srcId="{74778130-78A1-434F-929D-D282B97EFD2D}" destId="{5DC0C66D-CA49-48C1-BB79-D0105548525A}" srcOrd="13" destOrd="0" parTransId="{47C0016B-C21D-48A8-B9C2-F1573F71B82F}" sibTransId="{B418A6B6-8918-4317-B207-E450AA44FE4A}"/>
    <dgm:cxn modelId="{403D70E4-BD1E-48A9-BFDF-323EBF29AD3B}" srcId="{74778130-78A1-434F-929D-D282B97EFD2D}" destId="{6AD12621-5FE2-4099-BD59-5644882CD26D}" srcOrd="11" destOrd="0" parTransId="{0405DF37-1AF1-42C2-851F-8CF15E3F2B04}" sibTransId="{7A1B6D1C-E519-4E3B-9A15-6F6754C91B2A}"/>
    <dgm:cxn modelId="{6BE2A2EE-E504-4902-B551-3CB94F94F142}" type="presOf" srcId="{E65A9320-5D43-4C42-9A85-43277880775D}" destId="{DC13D476-DEA4-4B84-BAB0-7501DBD51FC0}" srcOrd="0" destOrd="0" presId="urn:microsoft.com/office/officeart/2005/8/layout/default"/>
    <dgm:cxn modelId="{69FBDAEF-90AA-4499-9FC8-73EA87718E50}" srcId="{74778130-78A1-434F-929D-D282B97EFD2D}" destId="{19DB6B17-8EC6-4A72-9A91-6883A2B89EE0}" srcOrd="3" destOrd="0" parTransId="{6943FBF8-BAD4-4E96-8388-FA526EFC2B47}" sibTransId="{B4AA44A6-3FE0-4EA6-8441-06F4C2261E60}"/>
    <dgm:cxn modelId="{38E328F4-299F-466B-85CB-8062D018EA02}" type="presOf" srcId="{D6BEDA2A-6610-459E-924A-D2B1DBFA0B52}" destId="{CF9FA26C-3758-4C50-A876-D4343E95CE9B}" srcOrd="0" destOrd="0" presId="urn:microsoft.com/office/officeart/2005/8/layout/default"/>
    <dgm:cxn modelId="{35819FF7-92AC-4BEE-886A-0F70A2F8B5EB}" srcId="{74778130-78A1-434F-929D-D282B97EFD2D}" destId="{3068C44A-DE90-44B5-A2CE-C44C0D6A32E0}" srcOrd="0" destOrd="0" parTransId="{0D3B6EB8-A797-4970-AA6C-3014023717BD}" sibTransId="{55401A3E-7303-4DFB-BA8C-3E7F05FEE3F0}"/>
    <dgm:cxn modelId="{21A9B0F9-C0A6-42CA-8BBC-61C5C8A7D156}" srcId="{74778130-78A1-434F-929D-D282B97EFD2D}" destId="{056FF86A-4337-4967-B723-4B993308F78A}" srcOrd="6" destOrd="0" parTransId="{7789E572-D5D9-4248-B2F0-96FB463091FF}" sibTransId="{7122E7F9-1F51-46A5-B39E-691C05A115A9}"/>
    <dgm:cxn modelId="{809BA1FD-1907-4EAA-9681-47630A40715E}" type="presOf" srcId="{8F3ED4BF-B2BC-4AB6-ADA6-6EDFA8D3E0F9}" destId="{168E7E0A-6549-4559-8D7E-77FE8A86BCD8}" srcOrd="0" destOrd="0" presId="urn:microsoft.com/office/officeart/2005/8/layout/default"/>
    <dgm:cxn modelId="{9812C6AE-08F1-4584-ABD9-0AC3F9554E66}" type="presParOf" srcId="{4346599D-6181-4FA4-9048-FBCD1AFF469E}" destId="{91F136C0-E7F7-4F28-8C28-D8F6D6DADFDC}" srcOrd="0" destOrd="0" presId="urn:microsoft.com/office/officeart/2005/8/layout/default"/>
    <dgm:cxn modelId="{09FBCCBC-E097-44CA-9DBA-FFDFB0945253}" type="presParOf" srcId="{4346599D-6181-4FA4-9048-FBCD1AFF469E}" destId="{E5F74BC7-A289-472D-BA71-B1009E5A071A}" srcOrd="1" destOrd="0" presId="urn:microsoft.com/office/officeart/2005/8/layout/default"/>
    <dgm:cxn modelId="{FE5BB41C-C388-4711-B56E-A2A4530858D4}" type="presParOf" srcId="{4346599D-6181-4FA4-9048-FBCD1AFF469E}" destId="{4D4F2243-3C3E-442C-8389-6A0DE4C9E09D}" srcOrd="2" destOrd="0" presId="urn:microsoft.com/office/officeart/2005/8/layout/default"/>
    <dgm:cxn modelId="{B0341FFC-E477-4964-B840-77E12BB387EA}" type="presParOf" srcId="{4346599D-6181-4FA4-9048-FBCD1AFF469E}" destId="{B0D9545F-F4F2-4EDB-B279-E716B2894B90}" srcOrd="3" destOrd="0" presId="urn:microsoft.com/office/officeart/2005/8/layout/default"/>
    <dgm:cxn modelId="{352DF112-CBAC-4E27-A022-A2519D552B16}" type="presParOf" srcId="{4346599D-6181-4FA4-9048-FBCD1AFF469E}" destId="{168E7E0A-6549-4559-8D7E-77FE8A86BCD8}" srcOrd="4" destOrd="0" presId="urn:microsoft.com/office/officeart/2005/8/layout/default"/>
    <dgm:cxn modelId="{82425605-2482-4068-AE7F-092284FB2CB7}" type="presParOf" srcId="{4346599D-6181-4FA4-9048-FBCD1AFF469E}" destId="{5E643B40-D960-45F0-A60F-6110B91180F6}" srcOrd="5" destOrd="0" presId="urn:microsoft.com/office/officeart/2005/8/layout/default"/>
    <dgm:cxn modelId="{D0C84F9C-BF2A-4CA4-92B1-749E896E461D}" type="presParOf" srcId="{4346599D-6181-4FA4-9048-FBCD1AFF469E}" destId="{761A7348-18CC-4F50-9285-F3BD23CF3F7B}" srcOrd="6" destOrd="0" presId="urn:microsoft.com/office/officeart/2005/8/layout/default"/>
    <dgm:cxn modelId="{32BCE943-3648-4F8F-8FC0-864C59D455A0}" type="presParOf" srcId="{4346599D-6181-4FA4-9048-FBCD1AFF469E}" destId="{4CF1B41B-4810-46AF-890E-0C046CD5BDD4}" srcOrd="7" destOrd="0" presId="urn:microsoft.com/office/officeart/2005/8/layout/default"/>
    <dgm:cxn modelId="{1FCCBA43-D76F-4CDD-8F4E-337C629B2EEB}" type="presParOf" srcId="{4346599D-6181-4FA4-9048-FBCD1AFF469E}" destId="{881F81F2-2C1A-40B7-9879-FDBC636C452C}" srcOrd="8" destOrd="0" presId="urn:microsoft.com/office/officeart/2005/8/layout/default"/>
    <dgm:cxn modelId="{C36679E5-0E9B-4CDA-AF52-78C532579514}" type="presParOf" srcId="{4346599D-6181-4FA4-9048-FBCD1AFF469E}" destId="{03660D0B-BD48-4D00-9F80-3993E41FBE1A}" srcOrd="9" destOrd="0" presId="urn:microsoft.com/office/officeart/2005/8/layout/default"/>
    <dgm:cxn modelId="{45BE1C88-DC7D-48A7-B67F-EE5177868EF6}" type="presParOf" srcId="{4346599D-6181-4FA4-9048-FBCD1AFF469E}" destId="{CF9FA26C-3758-4C50-A876-D4343E95CE9B}" srcOrd="10" destOrd="0" presId="urn:microsoft.com/office/officeart/2005/8/layout/default"/>
    <dgm:cxn modelId="{93B111A8-FA97-48A6-B742-1AE83FAD8166}" type="presParOf" srcId="{4346599D-6181-4FA4-9048-FBCD1AFF469E}" destId="{D43AEDEC-2BFF-43EE-A095-E54405FCC992}" srcOrd="11" destOrd="0" presId="urn:microsoft.com/office/officeart/2005/8/layout/default"/>
    <dgm:cxn modelId="{30869EA5-E5A4-4825-BF82-CACF7257253E}" type="presParOf" srcId="{4346599D-6181-4FA4-9048-FBCD1AFF469E}" destId="{945E1B0A-C9C0-4BD1-9C7B-0BF4953AA4D8}" srcOrd="12" destOrd="0" presId="urn:microsoft.com/office/officeart/2005/8/layout/default"/>
    <dgm:cxn modelId="{EB3961F0-00BF-4432-93EA-28CD12B39498}" type="presParOf" srcId="{4346599D-6181-4FA4-9048-FBCD1AFF469E}" destId="{CB434407-A432-4DE7-A4C7-B38A0F00F7A1}" srcOrd="13" destOrd="0" presId="urn:microsoft.com/office/officeart/2005/8/layout/default"/>
    <dgm:cxn modelId="{AC89F9A4-2E65-4A66-B3E3-74088B8DCA30}" type="presParOf" srcId="{4346599D-6181-4FA4-9048-FBCD1AFF469E}" destId="{DC13D476-DEA4-4B84-BAB0-7501DBD51FC0}" srcOrd="14" destOrd="0" presId="urn:microsoft.com/office/officeart/2005/8/layout/default"/>
    <dgm:cxn modelId="{0FCDC468-B77C-49EB-AF0A-859861E7C7C8}" type="presParOf" srcId="{4346599D-6181-4FA4-9048-FBCD1AFF469E}" destId="{058B77C0-E7B7-4E42-A429-A1CA81CB941F}" srcOrd="15" destOrd="0" presId="urn:microsoft.com/office/officeart/2005/8/layout/default"/>
    <dgm:cxn modelId="{6330D24F-9EAD-4D9E-931D-338E076D5FC9}" type="presParOf" srcId="{4346599D-6181-4FA4-9048-FBCD1AFF469E}" destId="{C4E68752-012B-4615-BFC4-E4217B0FBA1E}" srcOrd="16" destOrd="0" presId="urn:microsoft.com/office/officeart/2005/8/layout/default"/>
    <dgm:cxn modelId="{32A5AC40-A552-4DCF-828F-1A9D54676087}" type="presParOf" srcId="{4346599D-6181-4FA4-9048-FBCD1AFF469E}" destId="{9E3B9C1D-1330-4A65-9DE2-304E774CC797}" srcOrd="17" destOrd="0" presId="urn:microsoft.com/office/officeart/2005/8/layout/default"/>
    <dgm:cxn modelId="{7BD8A5C1-2E69-4191-8F86-36873C5F7F8A}" type="presParOf" srcId="{4346599D-6181-4FA4-9048-FBCD1AFF469E}" destId="{232BAF05-3A46-4F1A-A5E2-10985DC18940}" srcOrd="18" destOrd="0" presId="urn:microsoft.com/office/officeart/2005/8/layout/default"/>
    <dgm:cxn modelId="{442B8B4D-99E8-4C4E-BE8D-AD8A618E60D4}" type="presParOf" srcId="{4346599D-6181-4FA4-9048-FBCD1AFF469E}" destId="{2F363DB4-07C7-4D0F-895B-283DEA6C84D8}" srcOrd="19" destOrd="0" presId="urn:microsoft.com/office/officeart/2005/8/layout/default"/>
    <dgm:cxn modelId="{A5B64F50-82C9-46E1-92B4-E0EDE66BBA71}" type="presParOf" srcId="{4346599D-6181-4FA4-9048-FBCD1AFF469E}" destId="{5317F9B9-CBBE-451E-96C3-339BE4666D61}" srcOrd="20" destOrd="0" presId="urn:microsoft.com/office/officeart/2005/8/layout/default"/>
    <dgm:cxn modelId="{5B1614B2-C503-4361-9A77-74FDB1616D92}" type="presParOf" srcId="{4346599D-6181-4FA4-9048-FBCD1AFF469E}" destId="{89494B03-74C6-4A25-925B-298D127C8D23}" srcOrd="21" destOrd="0" presId="urn:microsoft.com/office/officeart/2005/8/layout/default"/>
    <dgm:cxn modelId="{EBB703D6-A84A-4A95-91BD-1E6D6FA891A8}" type="presParOf" srcId="{4346599D-6181-4FA4-9048-FBCD1AFF469E}" destId="{0CECD651-FB1D-4F55-B69B-77ACC838F47A}" srcOrd="22" destOrd="0" presId="urn:microsoft.com/office/officeart/2005/8/layout/default"/>
    <dgm:cxn modelId="{DFF3F8A7-38D3-44A0-9A91-C6045E11957A}" type="presParOf" srcId="{4346599D-6181-4FA4-9048-FBCD1AFF469E}" destId="{2B34714B-C1E7-436A-BB07-E4DA4FE0855A}" srcOrd="23" destOrd="0" presId="urn:microsoft.com/office/officeart/2005/8/layout/default"/>
    <dgm:cxn modelId="{372B986B-9898-4B78-B199-4D345151494F}" type="presParOf" srcId="{4346599D-6181-4FA4-9048-FBCD1AFF469E}" destId="{1AD00EB3-AABF-438A-832A-C55427A90223}" srcOrd="24" destOrd="0" presId="urn:microsoft.com/office/officeart/2005/8/layout/default"/>
    <dgm:cxn modelId="{1FA08E7F-FA2B-47E5-A651-673478419B50}" type="presParOf" srcId="{4346599D-6181-4FA4-9048-FBCD1AFF469E}" destId="{93FB5926-F507-4123-B537-45B96B8CDF83}" srcOrd="25" destOrd="0" presId="urn:microsoft.com/office/officeart/2005/8/layout/default"/>
    <dgm:cxn modelId="{DAC2BED0-2FFB-45A3-B575-FD354DD2F0E4}" type="presParOf" srcId="{4346599D-6181-4FA4-9048-FBCD1AFF469E}" destId="{34387EC1-3176-450D-B8E6-634AD73E942D}" srcOrd="26" destOrd="0" presId="urn:microsoft.com/office/officeart/2005/8/layout/default"/>
    <dgm:cxn modelId="{3DFF5B3B-F863-434E-B1D2-C22D97FD3407}" type="presParOf" srcId="{4346599D-6181-4FA4-9048-FBCD1AFF469E}" destId="{2AA89848-F2E8-4D83-8EE2-E066E00E4D47}" srcOrd="27" destOrd="0" presId="urn:microsoft.com/office/officeart/2005/8/layout/default"/>
    <dgm:cxn modelId="{6044569B-BE1C-46E2-8240-5AE5E34FFE11}" type="presParOf" srcId="{4346599D-6181-4FA4-9048-FBCD1AFF469E}" destId="{1CB9F0A5-8874-45E5-8CAA-13E03A491A83}"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76624-F284-4A71-89C2-5C3B1E9336A6}" type="doc">
      <dgm:prSet loTypeId="urn:microsoft.com/office/officeart/2005/8/layout/cycle7" loCatId="cycle" qsTypeId="urn:microsoft.com/office/officeart/2005/8/quickstyle/simple1" qsCatId="simple" csTypeId="urn:microsoft.com/office/officeart/2005/8/colors/accent6_2" csCatId="accent6" phldr="1"/>
      <dgm:spPr/>
      <dgm:t>
        <a:bodyPr/>
        <a:lstStyle/>
        <a:p>
          <a:endParaRPr lang="de-DE"/>
        </a:p>
      </dgm:t>
    </dgm:pt>
    <dgm:pt modelId="{2E076B15-6CD5-4DAD-A2BC-8D690440B550}">
      <dgm:prSet phldrT="[Text]" phldr="0"/>
      <dgm:spPr>
        <a:solidFill>
          <a:srgbClr val="00B050"/>
        </a:solidFill>
      </dgm:spPr>
      <dgm:t>
        <a:bodyPr/>
        <a:lstStyle/>
        <a:p>
          <a:r>
            <a:rPr lang="de-DE" dirty="0"/>
            <a:t>Betroffene</a:t>
          </a:r>
        </a:p>
      </dgm:t>
    </dgm:pt>
    <dgm:pt modelId="{6A52B95D-75F8-4431-A4D0-D96327061C07}" type="parTrans" cxnId="{6757CB40-CCD2-4C37-A324-7C986FF7D81E}">
      <dgm:prSet/>
      <dgm:spPr/>
      <dgm:t>
        <a:bodyPr/>
        <a:lstStyle/>
        <a:p>
          <a:endParaRPr lang="de-DE"/>
        </a:p>
      </dgm:t>
    </dgm:pt>
    <dgm:pt modelId="{B01F4F99-06B4-4DD2-AC66-9A014F28F40F}" type="sibTrans" cxnId="{6757CB40-CCD2-4C37-A324-7C986FF7D81E}">
      <dgm:prSet/>
      <dgm:spPr/>
      <dgm:t>
        <a:bodyPr/>
        <a:lstStyle/>
        <a:p>
          <a:endParaRPr lang="de-DE"/>
        </a:p>
      </dgm:t>
    </dgm:pt>
    <dgm:pt modelId="{CAE9E08F-A78F-4B00-8DD1-4304E6788001}">
      <dgm:prSet phldrT="[Text]" phldr="0"/>
      <dgm:spPr>
        <a:solidFill>
          <a:srgbClr val="00B050"/>
        </a:solidFill>
      </dgm:spPr>
      <dgm:t>
        <a:bodyPr/>
        <a:lstStyle/>
        <a:p>
          <a:r>
            <a:rPr lang="de-DE" dirty="0"/>
            <a:t>Fachberatung</a:t>
          </a:r>
        </a:p>
      </dgm:t>
    </dgm:pt>
    <dgm:pt modelId="{C727A2D8-1F88-482B-9DB8-E7BC0EE72FCE}" type="parTrans" cxnId="{752F18DB-EFF0-4AA7-BC6F-ECEBFEB24339}">
      <dgm:prSet/>
      <dgm:spPr/>
      <dgm:t>
        <a:bodyPr/>
        <a:lstStyle/>
        <a:p>
          <a:endParaRPr lang="de-DE"/>
        </a:p>
      </dgm:t>
    </dgm:pt>
    <dgm:pt modelId="{200BFFAB-E594-45AC-B44B-997468A68E6A}" type="sibTrans" cxnId="{752F18DB-EFF0-4AA7-BC6F-ECEBFEB24339}">
      <dgm:prSet/>
      <dgm:spPr/>
      <dgm:t>
        <a:bodyPr/>
        <a:lstStyle/>
        <a:p>
          <a:endParaRPr lang="de-DE"/>
        </a:p>
      </dgm:t>
    </dgm:pt>
    <dgm:pt modelId="{DB87BB06-50D9-4F5D-8D1E-EB10E93D52DE}">
      <dgm:prSet phldrT="[Text]" phldr="0"/>
      <dgm:spPr>
        <a:solidFill>
          <a:srgbClr val="00B050"/>
        </a:solidFill>
      </dgm:spPr>
      <dgm:t>
        <a:bodyPr/>
        <a:lstStyle/>
        <a:p>
          <a:r>
            <a:rPr lang="de-DE" dirty="0"/>
            <a:t>Kontaktpersonen</a:t>
          </a:r>
        </a:p>
      </dgm:t>
    </dgm:pt>
    <dgm:pt modelId="{66D0A95C-9B06-4809-80DD-73D0D888BE00}" type="parTrans" cxnId="{A2314AF9-56D4-4A01-BF5E-3E27128A0EF8}">
      <dgm:prSet/>
      <dgm:spPr/>
      <dgm:t>
        <a:bodyPr/>
        <a:lstStyle/>
        <a:p>
          <a:endParaRPr lang="de-DE"/>
        </a:p>
      </dgm:t>
    </dgm:pt>
    <dgm:pt modelId="{4AECC03C-0AF9-40D3-8E6A-A7E310996304}" type="sibTrans" cxnId="{A2314AF9-56D4-4A01-BF5E-3E27128A0EF8}">
      <dgm:prSet/>
      <dgm:spPr/>
      <dgm:t>
        <a:bodyPr/>
        <a:lstStyle/>
        <a:p>
          <a:endParaRPr lang="de-DE"/>
        </a:p>
      </dgm:t>
    </dgm:pt>
    <dgm:pt modelId="{A61C7B63-BEF3-4F28-922E-031ED4B97654}" type="pres">
      <dgm:prSet presAssocID="{AE076624-F284-4A71-89C2-5C3B1E9336A6}" presName="Name0" presStyleCnt="0">
        <dgm:presLayoutVars>
          <dgm:dir/>
          <dgm:resizeHandles val="exact"/>
        </dgm:presLayoutVars>
      </dgm:prSet>
      <dgm:spPr/>
    </dgm:pt>
    <dgm:pt modelId="{171B3C3B-26AB-4B0A-B558-038270622C07}" type="pres">
      <dgm:prSet presAssocID="{2E076B15-6CD5-4DAD-A2BC-8D690440B550}" presName="node" presStyleLbl="node1" presStyleIdx="0" presStyleCnt="3">
        <dgm:presLayoutVars>
          <dgm:bulletEnabled val="1"/>
        </dgm:presLayoutVars>
      </dgm:prSet>
      <dgm:spPr/>
    </dgm:pt>
    <dgm:pt modelId="{443A0341-8898-4968-9A7D-13E3297F2897}" type="pres">
      <dgm:prSet presAssocID="{B01F4F99-06B4-4DD2-AC66-9A014F28F40F}" presName="sibTrans" presStyleLbl="sibTrans2D1" presStyleIdx="0" presStyleCnt="3"/>
      <dgm:spPr/>
    </dgm:pt>
    <dgm:pt modelId="{6E7DED00-E8A9-48E2-AAD9-5C662F0DD758}" type="pres">
      <dgm:prSet presAssocID="{B01F4F99-06B4-4DD2-AC66-9A014F28F40F}" presName="connectorText" presStyleLbl="sibTrans2D1" presStyleIdx="0" presStyleCnt="3"/>
      <dgm:spPr/>
    </dgm:pt>
    <dgm:pt modelId="{473729A1-AFAA-476B-A427-C22F6727AED8}" type="pres">
      <dgm:prSet presAssocID="{CAE9E08F-A78F-4B00-8DD1-4304E6788001}" presName="node" presStyleLbl="node1" presStyleIdx="1" presStyleCnt="3">
        <dgm:presLayoutVars>
          <dgm:bulletEnabled val="1"/>
        </dgm:presLayoutVars>
      </dgm:prSet>
      <dgm:spPr/>
    </dgm:pt>
    <dgm:pt modelId="{C3D4792A-6D3D-4D97-AB63-7EAFD264A183}" type="pres">
      <dgm:prSet presAssocID="{200BFFAB-E594-45AC-B44B-997468A68E6A}" presName="sibTrans" presStyleLbl="sibTrans2D1" presStyleIdx="1" presStyleCnt="3"/>
      <dgm:spPr/>
    </dgm:pt>
    <dgm:pt modelId="{59303BC5-D046-42EE-B7C5-B8742F3833FE}" type="pres">
      <dgm:prSet presAssocID="{200BFFAB-E594-45AC-B44B-997468A68E6A}" presName="connectorText" presStyleLbl="sibTrans2D1" presStyleIdx="1" presStyleCnt="3"/>
      <dgm:spPr/>
    </dgm:pt>
    <dgm:pt modelId="{B5655488-632F-4069-A7EF-B88F151FCF6D}" type="pres">
      <dgm:prSet presAssocID="{DB87BB06-50D9-4F5D-8D1E-EB10E93D52DE}" presName="node" presStyleLbl="node1" presStyleIdx="2" presStyleCnt="3">
        <dgm:presLayoutVars>
          <dgm:bulletEnabled val="1"/>
        </dgm:presLayoutVars>
      </dgm:prSet>
      <dgm:spPr/>
    </dgm:pt>
    <dgm:pt modelId="{460F7BE4-271D-49D9-BCFF-D4D82C0ACCF1}" type="pres">
      <dgm:prSet presAssocID="{4AECC03C-0AF9-40D3-8E6A-A7E310996304}" presName="sibTrans" presStyleLbl="sibTrans2D1" presStyleIdx="2" presStyleCnt="3"/>
      <dgm:spPr/>
    </dgm:pt>
    <dgm:pt modelId="{189BEB1E-AA3F-473B-AB6E-C859874E15CF}" type="pres">
      <dgm:prSet presAssocID="{4AECC03C-0AF9-40D3-8E6A-A7E310996304}" presName="connectorText" presStyleLbl="sibTrans2D1" presStyleIdx="2" presStyleCnt="3"/>
      <dgm:spPr/>
    </dgm:pt>
  </dgm:ptLst>
  <dgm:cxnLst>
    <dgm:cxn modelId="{A885950B-390B-42B3-B191-22D8D634A675}" type="presOf" srcId="{B01F4F99-06B4-4DD2-AC66-9A014F28F40F}" destId="{6E7DED00-E8A9-48E2-AAD9-5C662F0DD758}" srcOrd="1" destOrd="0" presId="urn:microsoft.com/office/officeart/2005/8/layout/cycle7"/>
    <dgm:cxn modelId="{85A05217-8FAD-4924-9A10-BC732CB4C6CC}" type="presOf" srcId="{200BFFAB-E594-45AC-B44B-997468A68E6A}" destId="{59303BC5-D046-42EE-B7C5-B8742F3833FE}" srcOrd="1" destOrd="0" presId="urn:microsoft.com/office/officeart/2005/8/layout/cycle7"/>
    <dgm:cxn modelId="{48F16224-1965-4B22-9A0D-5D20BD217214}" type="presOf" srcId="{200BFFAB-E594-45AC-B44B-997468A68E6A}" destId="{C3D4792A-6D3D-4D97-AB63-7EAFD264A183}" srcOrd="0" destOrd="0" presId="urn:microsoft.com/office/officeart/2005/8/layout/cycle7"/>
    <dgm:cxn modelId="{C4303629-5760-4787-9310-6AC0C955CD92}" type="presOf" srcId="{2E076B15-6CD5-4DAD-A2BC-8D690440B550}" destId="{171B3C3B-26AB-4B0A-B558-038270622C07}" srcOrd="0" destOrd="0" presId="urn:microsoft.com/office/officeart/2005/8/layout/cycle7"/>
    <dgm:cxn modelId="{6757CB40-CCD2-4C37-A324-7C986FF7D81E}" srcId="{AE076624-F284-4A71-89C2-5C3B1E9336A6}" destId="{2E076B15-6CD5-4DAD-A2BC-8D690440B550}" srcOrd="0" destOrd="0" parTransId="{6A52B95D-75F8-4431-A4D0-D96327061C07}" sibTransId="{B01F4F99-06B4-4DD2-AC66-9A014F28F40F}"/>
    <dgm:cxn modelId="{EC056F62-1CE0-4341-B853-0594993F809D}" type="presOf" srcId="{4AECC03C-0AF9-40D3-8E6A-A7E310996304}" destId="{189BEB1E-AA3F-473B-AB6E-C859874E15CF}" srcOrd="1" destOrd="0" presId="urn:microsoft.com/office/officeart/2005/8/layout/cycle7"/>
    <dgm:cxn modelId="{2190077B-4429-4434-BA61-443AAD789307}" type="presOf" srcId="{DB87BB06-50D9-4F5D-8D1E-EB10E93D52DE}" destId="{B5655488-632F-4069-A7EF-B88F151FCF6D}" srcOrd="0" destOrd="0" presId="urn:microsoft.com/office/officeart/2005/8/layout/cycle7"/>
    <dgm:cxn modelId="{D1F0EF88-D67B-4ACE-8509-1B84A0950B48}" type="presOf" srcId="{AE076624-F284-4A71-89C2-5C3B1E9336A6}" destId="{A61C7B63-BEF3-4F28-922E-031ED4B97654}" srcOrd="0" destOrd="0" presId="urn:microsoft.com/office/officeart/2005/8/layout/cycle7"/>
    <dgm:cxn modelId="{3DEA77BA-1A9D-4AB5-94C2-40F9A20D2084}" type="presOf" srcId="{CAE9E08F-A78F-4B00-8DD1-4304E6788001}" destId="{473729A1-AFAA-476B-A427-C22F6727AED8}" srcOrd="0" destOrd="0" presId="urn:microsoft.com/office/officeart/2005/8/layout/cycle7"/>
    <dgm:cxn modelId="{E74AD7C1-4A31-46FC-8856-5E1636200872}" type="presOf" srcId="{B01F4F99-06B4-4DD2-AC66-9A014F28F40F}" destId="{443A0341-8898-4968-9A7D-13E3297F2897}" srcOrd="0" destOrd="0" presId="urn:microsoft.com/office/officeart/2005/8/layout/cycle7"/>
    <dgm:cxn modelId="{752F18DB-EFF0-4AA7-BC6F-ECEBFEB24339}" srcId="{AE076624-F284-4A71-89C2-5C3B1E9336A6}" destId="{CAE9E08F-A78F-4B00-8DD1-4304E6788001}" srcOrd="1" destOrd="0" parTransId="{C727A2D8-1F88-482B-9DB8-E7BC0EE72FCE}" sibTransId="{200BFFAB-E594-45AC-B44B-997468A68E6A}"/>
    <dgm:cxn modelId="{2AFBF0F4-38DA-4DC8-A8F1-DA1A77EA2503}" type="presOf" srcId="{4AECC03C-0AF9-40D3-8E6A-A7E310996304}" destId="{460F7BE4-271D-49D9-BCFF-D4D82C0ACCF1}" srcOrd="0" destOrd="0" presId="urn:microsoft.com/office/officeart/2005/8/layout/cycle7"/>
    <dgm:cxn modelId="{A2314AF9-56D4-4A01-BF5E-3E27128A0EF8}" srcId="{AE076624-F284-4A71-89C2-5C3B1E9336A6}" destId="{DB87BB06-50D9-4F5D-8D1E-EB10E93D52DE}" srcOrd="2" destOrd="0" parTransId="{66D0A95C-9B06-4809-80DD-73D0D888BE00}" sibTransId="{4AECC03C-0AF9-40D3-8E6A-A7E310996304}"/>
    <dgm:cxn modelId="{859DDBBE-C44F-4716-BE25-5D8B7E9A2E9E}" type="presParOf" srcId="{A61C7B63-BEF3-4F28-922E-031ED4B97654}" destId="{171B3C3B-26AB-4B0A-B558-038270622C07}" srcOrd="0" destOrd="0" presId="urn:microsoft.com/office/officeart/2005/8/layout/cycle7"/>
    <dgm:cxn modelId="{EDCC556F-1F5F-4333-B9A3-7A3CAF5E4305}" type="presParOf" srcId="{A61C7B63-BEF3-4F28-922E-031ED4B97654}" destId="{443A0341-8898-4968-9A7D-13E3297F2897}" srcOrd="1" destOrd="0" presId="urn:microsoft.com/office/officeart/2005/8/layout/cycle7"/>
    <dgm:cxn modelId="{B697B156-061F-4560-958D-9FCF0689F3DA}" type="presParOf" srcId="{443A0341-8898-4968-9A7D-13E3297F2897}" destId="{6E7DED00-E8A9-48E2-AAD9-5C662F0DD758}" srcOrd="0" destOrd="0" presId="urn:microsoft.com/office/officeart/2005/8/layout/cycle7"/>
    <dgm:cxn modelId="{CA8E1027-E0FF-4D1C-AFEE-7051A7628B5C}" type="presParOf" srcId="{A61C7B63-BEF3-4F28-922E-031ED4B97654}" destId="{473729A1-AFAA-476B-A427-C22F6727AED8}" srcOrd="2" destOrd="0" presId="urn:microsoft.com/office/officeart/2005/8/layout/cycle7"/>
    <dgm:cxn modelId="{F7357637-8CEB-49EC-A3EA-7724C201FAA5}" type="presParOf" srcId="{A61C7B63-BEF3-4F28-922E-031ED4B97654}" destId="{C3D4792A-6D3D-4D97-AB63-7EAFD264A183}" srcOrd="3" destOrd="0" presId="urn:microsoft.com/office/officeart/2005/8/layout/cycle7"/>
    <dgm:cxn modelId="{81F287DF-5A28-45A9-865F-74AFDDA2D81E}" type="presParOf" srcId="{C3D4792A-6D3D-4D97-AB63-7EAFD264A183}" destId="{59303BC5-D046-42EE-B7C5-B8742F3833FE}" srcOrd="0" destOrd="0" presId="urn:microsoft.com/office/officeart/2005/8/layout/cycle7"/>
    <dgm:cxn modelId="{7EB78F4D-A86C-4F41-90E1-E018D95BBE0C}" type="presParOf" srcId="{A61C7B63-BEF3-4F28-922E-031ED4B97654}" destId="{B5655488-632F-4069-A7EF-B88F151FCF6D}" srcOrd="4" destOrd="0" presId="urn:microsoft.com/office/officeart/2005/8/layout/cycle7"/>
    <dgm:cxn modelId="{40835AE2-2668-48E9-9CED-CABC9720E756}" type="presParOf" srcId="{A61C7B63-BEF3-4F28-922E-031ED4B97654}" destId="{460F7BE4-271D-49D9-BCFF-D4D82C0ACCF1}" srcOrd="5" destOrd="0" presId="urn:microsoft.com/office/officeart/2005/8/layout/cycle7"/>
    <dgm:cxn modelId="{B500DB58-DF45-4163-AFF5-D21BE87A68CC}" type="presParOf" srcId="{460F7BE4-271D-49D9-BCFF-D4D82C0ACCF1}" destId="{189BEB1E-AA3F-473B-AB6E-C859874E15C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2CDC9-6476-428E-BC98-DC09A87B701F}" type="doc">
      <dgm:prSet loTypeId="urn:microsoft.com/office/officeart/2009/3/layout/FramedTextPicture" loCatId="picture" qsTypeId="urn:microsoft.com/office/officeart/2005/8/quickstyle/simple1" qsCatId="simple" csTypeId="urn:microsoft.com/office/officeart/2005/8/colors/accent6_3" csCatId="accent6" phldr="1"/>
      <dgm:spPr/>
      <dgm:t>
        <a:bodyPr/>
        <a:lstStyle/>
        <a:p>
          <a:endParaRPr lang="de-DE"/>
        </a:p>
      </dgm:t>
    </dgm:pt>
    <dgm:pt modelId="{024AB55D-1546-4493-B096-ECCF8A4CCE91}">
      <dgm:prSet phldrT="[Text]"/>
      <dgm:spPr/>
      <dgm:t>
        <a:bodyPr/>
        <a:lstStyle/>
        <a:p>
          <a:r>
            <a:rPr lang="de-DE" dirty="0"/>
            <a:t>Beobachten</a:t>
          </a:r>
        </a:p>
      </dgm:t>
    </dgm:pt>
    <dgm:pt modelId="{80F1E33E-2BE2-4B6C-9CEE-CBB4957BE65A}" type="sibTrans" cxnId="{7EC391C6-DA44-4407-9A19-1FF6E7BE4C0C}">
      <dgm:prSet/>
      <dgm:spPr/>
      <dgm:t>
        <a:bodyPr/>
        <a:lstStyle/>
        <a:p>
          <a:endParaRPr lang="de-DE"/>
        </a:p>
      </dgm:t>
    </dgm:pt>
    <dgm:pt modelId="{2F0C9759-FACA-4624-BC25-4407A9738F50}" type="parTrans" cxnId="{7EC391C6-DA44-4407-9A19-1FF6E7BE4C0C}">
      <dgm:prSet/>
      <dgm:spPr/>
      <dgm:t>
        <a:bodyPr/>
        <a:lstStyle/>
        <a:p>
          <a:endParaRPr lang="de-DE"/>
        </a:p>
      </dgm:t>
    </dgm:pt>
    <dgm:pt modelId="{12C41C63-5454-4855-83DF-A79E9B237616}" type="pres">
      <dgm:prSet presAssocID="{32F2CDC9-6476-428E-BC98-DC09A87B701F}" presName="Name0" presStyleCnt="0">
        <dgm:presLayoutVars>
          <dgm:chMax/>
          <dgm:chPref/>
          <dgm:dir/>
        </dgm:presLayoutVars>
      </dgm:prSet>
      <dgm:spPr/>
    </dgm:pt>
    <dgm:pt modelId="{FE2BBF0C-2EC0-4BCF-A5D5-122C68423F2D}" type="pres">
      <dgm:prSet presAssocID="{024AB55D-1546-4493-B096-ECCF8A4CCE91}" presName="composite" presStyleCnt="0">
        <dgm:presLayoutVars>
          <dgm:chMax/>
          <dgm:chPref/>
        </dgm:presLayoutVars>
      </dgm:prSet>
      <dgm:spPr/>
    </dgm:pt>
    <dgm:pt modelId="{1D24BE21-41ED-4F19-94FB-06B405622D85}" type="pres">
      <dgm:prSet presAssocID="{024AB55D-1546-4493-B096-ECCF8A4CCE91}" presName="Image" presStyleLbl="bgImgPlace1" presStyleIdx="0" presStyleCnt="1" custLinFactX="-3912" custLinFactNeighborX="-100000" custLinFactNeighborY="72304"/>
      <dgm:spPr>
        <a:noFill/>
      </dgm:spPr>
    </dgm:pt>
    <dgm:pt modelId="{96669AEF-B995-4541-A8E2-8628B066E9C7}" type="pres">
      <dgm:prSet presAssocID="{024AB55D-1546-4493-B096-ECCF8A4CCE91}" presName="ParentText" presStyleLbl="revTx" presStyleIdx="0" presStyleCnt="1">
        <dgm:presLayoutVars>
          <dgm:chMax val="0"/>
          <dgm:chPref val="0"/>
          <dgm:bulletEnabled val="1"/>
        </dgm:presLayoutVars>
      </dgm:prSet>
      <dgm:spPr/>
    </dgm:pt>
    <dgm:pt modelId="{A5253375-385C-4B8F-9C84-D20785939CCA}" type="pres">
      <dgm:prSet presAssocID="{024AB55D-1546-4493-B096-ECCF8A4CCE91}" presName="tlFrame" presStyleLbl="node1" presStyleIdx="0" presStyleCnt="4"/>
      <dgm:spPr/>
    </dgm:pt>
    <dgm:pt modelId="{8DC9BEE2-8F5E-4801-B251-7ECABF38F385}" type="pres">
      <dgm:prSet presAssocID="{024AB55D-1546-4493-B096-ECCF8A4CCE91}" presName="trFrame" presStyleLbl="node1" presStyleIdx="1" presStyleCnt="4"/>
      <dgm:spPr/>
    </dgm:pt>
    <dgm:pt modelId="{BAE049C7-50F0-419C-A6C2-2DA5076CDCDC}" type="pres">
      <dgm:prSet presAssocID="{024AB55D-1546-4493-B096-ECCF8A4CCE91}" presName="blFrame" presStyleLbl="node1" presStyleIdx="2" presStyleCnt="4"/>
      <dgm:spPr/>
    </dgm:pt>
    <dgm:pt modelId="{70E63D0D-5B11-49AD-90AA-CCF8B685C5B6}" type="pres">
      <dgm:prSet presAssocID="{024AB55D-1546-4493-B096-ECCF8A4CCE91}" presName="brFrame" presStyleLbl="node1" presStyleIdx="3" presStyleCnt="4"/>
      <dgm:spPr/>
    </dgm:pt>
  </dgm:ptLst>
  <dgm:cxnLst>
    <dgm:cxn modelId="{3F1D3A69-99E9-42DF-9DAD-36766D5A1A1E}" type="presOf" srcId="{32F2CDC9-6476-428E-BC98-DC09A87B701F}" destId="{12C41C63-5454-4855-83DF-A79E9B237616}" srcOrd="0" destOrd="0" presId="urn:microsoft.com/office/officeart/2009/3/layout/FramedTextPicture"/>
    <dgm:cxn modelId="{8847B599-680D-4301-A373-9287FB29B267}" type="presOf" srcId="{024AB55D-1546-4493-B096-ECCF8A4CCE91}" destId="{96669AEF-B995-4541-A8E2-8628B066E9C7}" srcOrd="0" destOrd="0" presId="urn:microsoft.com/office/officeart/2009/3/layout/FramedTextPicture"/>
    <dgm:cxn modelId="{7EC391C6-DA44-4407-9A19-1FF6E7BE4C0C}" srcId="{32F2CDC9-6476-428E-BC98-DC09A87B701F}" destId="{024AB55D-1546-4493-B096-ECCF8A4CCE91}" srcOrd="0" destOrd="0" parTransId="{2F0C9759-FACA-4624-BC25-4407A9738F50}" sibTransId="{80F1E33E-2BE2-4B6C-9CEE-CBB4957BE65A}"/>
    <dgm:cxn modelId="{FEB0CE61-2D4F-4E98-BDF0-BF518E4EB6A9}" type="presParOf" srcId="{12C41C63-5454-4855-83DF-A79E9B237616}" destId="{FE2BBF0C-2EC0-4BCF-A5D5-122C68423F2D}" srcOrd="0" destOrd="0" presId="urn:microsoft.com/office/officeart/2009/3/layout/FramedTextPicture"/>
    <dgm:cxn modelId="{97208752-A5A3-459B-8A2F-A29355FE1519}" type="presParOf" srcId="{FE2BBF0C-2EC0-4BCF-A5D5-122C68423F2D}" destId="{1D24BE21-41ED-4F19-94FB-06B405622D85}" srcOrd="0" destOrd="0" presId="urn:microsoft.com/office/officeart/2009/3/layout/FramedTextPicture"/>
    <dgm:cxn modelId="{6E05BC43-1971-4DB8-944E-C9DFF517A585}" type="presParOf" srcId="{FE2BBF0C-2EC0-4BCF-A5D5-122C68423F2D}" destId="{96669AEF-B995-4541-A8E2-8628B066E9C7}" srcOrd="1" destOrd="0" presId="urn:microsoft.com/office/officeart/2009/3/layout/FramedTextPicture"/>
    <dgm:cxn modelId="{F6A10503-C09A-4EA9-ABCC-61DCE1117C42}" type="presParOf" srcId="{FE2BBF0C-2EC0-4BCF-A5D5-122C68423F2D}" destId="{A5253375-385C-4B8F-9C84-D20785939CCA}" srcOrd="2" destOrd="0" presId="urn:microsoft.com/office/officeart/2009/3/layout/FramedTextPicture"/>
    <dgm:cxn modelId="{8DF8ED49-FEFA-4100-AFE9-009A5EFA4C7D}" type="presParOf" srcId="{FE2BBF0C-2EC0-4BCF-A5D5-122C68423F2D}" destId="{8DC9BEE2-8F5E-4801-B251-7ECABF38F385}" srcOrd="3" destOrd="0" presId="urn:microsoft.com/office/officeart/2009/3/layout/FramedTextPicture"/>
    <dgm:cxn modelId="{1973E220-850E-4043-9DAC-CA8D8F1CA449}" type="presParOf" srcId="{FE2BBF0C-2EC0-4BCF-A5D5-122C68423F2D}" destId="{BAE049C7-50F0-419C-A6C2-2DA5076CDCDC}" srcOrd="4" destOrd="0" presId="urn:microsoft.com/office/officeart/2009/3/layout/FramedTextPicture"/>
    <dgm:cxn modelId="{B1B674E4-0C93-4B8A-8E35-D78CC6D05B0F}" type="presParOf" srcId="{FE2BBF0C-2EC0-4BCF-A5D5-122C68423F2D}" destId="{70E63D0D-5B11-49AD-90AA-CCF8B685C5B6}"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2CDC9-6476-428E-BC98-DC09A87B701F}" type="doc">
      <dgm:prSet loTypeId="urn:microsoft.com/office/officeart/2009/3/layout/FramedTextPicture" loCatId="picture" qsTypeId="urn:microsoft.com/office/officeart/2005/8/quickstyle/simple1" qsCatId="simple" csTypeId="urn:microsoft.com/office/officeart/2005/8/colors/accent6_3" csCatId="accent6" phldr="1"/>
      <dgm:spPr/>
      <dgm:t>
        <a:bodyPr/>
        <a:lstStyle/>
        <a:p>
          <a:endParaRPr lang="de-DE"/>
        </a:p>
      </dgm:t>
    </dgm:pt>
    <dgm:pt modelId="{024AB55D-1546-4493-B096-ECCF8A4CCE91}">
      <dgm:prSet phldrT="[Text]"/>
      <dgm:spPr/>
      <dgm:t>
        <a:bodyPr/>
        <a:lstStyle/>
        <a:p>
          <a:r>
            <a:rPr lang="de-DE" dirty="0"/>
            <a:t>Unterstützung holen</a:t>
          </a:r>
        </a:p>
      </dgm:t>
    </dgm:pt>
    <dgm:pt modelId="{80F1E33E-2BE2-4B6C-9CEE-CBB4957BE65A}" type="sibTrans" cxnId="{7EC391C6-DA44-4407-9A19-1FF6E7BE4C0C}">
      <dgm:prSet/>
      <dgm:spPr/>
      <dgm:t>
        <a:bodyPr/>
        <a:lstStyle/>
        <a:p>
          <a:endParaRPr lang="de-DE"/>
        </a:p>
      </dgm:t>
    </dgm:pt>
    <dgm:pt modelId="{2F0C9759-FACA-4624-BC25-4407A9738F50}" type="parTrans" cxnId="{7EC391C6-DA44-4407-9A19-1FF6E7BE4C0C}">
      <dgm:prSet/>
      <dgm:spPr/>
      <dgm:t>
        <a:bodyPr/>
        <a:lstStyle/>
        <a:p>
          <a:endParaRPr lang="de-DE"/>
        </a:p>
      </dgm:t>
    </dgm:pt>
    <dgm:pt modelId="{12C41C63-5454-4855-83DF-A79E9B237616}" type="pres">
      <dgm:prSet presAssocID="{32F2CDC9-6476-428E-BC98-DC09A87B701F}" presName="Name0" presStyleCnt="0">
        <dgm:presLayoutVars>
          <dgm:chMax/>
          <dgm:chPref/>
          <dgm:dir/>
        </dgm:presLayoutVars>
      </dgm:prSet>
      <dgm:spPr/>
    </dgm:pt>
    <dgm:pt modelId="{FE2BBF0C-2EC0-4BCF-A5D5-122C68423F2D}" type="pres">
      <dgm:prSet presAssocID="{024AB55D-1546-4493-B096-ECCF8A4CCE91}" presName="composite" presStyleCnt="0">
        <dgm:presLayoutVars>
          <dgm:chMax/>
          <dgm:chPref/>
        </dgm:presLayoutVars>
      </dgm:prSet>
      <dgm:spPr/>
    </dgm:pt>
    <dgm:pt modelId="{1D24BE21-41ED-4F19-94FB-06B405622D85}" type="pres">
      <dgm:prSet presAssocID="{024AB55D-1546-4493-B096-ECCF8A4CCE91}" presName="Image" presStyleLbl="bgImgPlace1" presStyleIdx="0" presStyleCnt="1" custLinFactX="-3912" custLinFactNeighborX="-100000" custLinFactNeighborY="72304"/>
      <dgm:spPr>
        <a:noFill/>
      </dgm:spPr>
    </dgm:pt>
    <dgm:pt modelId="{96669AEF-B995-4541-A8E2-8628B066E9C7}" type="pres">
      <dgm:prSet presAssocID="{024AB55D-1546-4493-B096-ECCF8A4CCE91}" presName="ParentText" presStyleLbl="revTx" presStyleIdx="0" presStyleCnt="1">
        <dgm:presLayoutVars>
          <dgm:chMax val="0"/>
          <dgm:chPref val="0"/>
          <dgm:bulletEnabled val="1"/>
        </dgm:presLayoutVars>
      </dgm:prSet>
      <dgm:spPr/>
    </dgm:pt>
    <dgm:pt modelId="{A5253375-385C-4B8F-9C84-D20785939CCA}" type="pres">
      <dgm:prSet presAssocID="{024AB55D-1546-4493-B096-ECCF8A4CCE91}" presName="tlFrame" presStyleLbl="node1" presStyleIdx="0" presStyleCnt="4"/>
      <dgm:spPr/>
    </dgm:pt>
    <dgm:pt modelId="{8DC9BEE2-8F5E-4801-B251-7ECABF38F385}" type="pres">
      <dgm:prSet presAssocID="{024AB55D-1546-4493-B096-ECCF8A4CCE91}" presName="trFrame" presStyleLbl="node1" presStyleIdx="1" presStyleCnt="4"/>
      <dgm:spPr/>
    </dgm:pt>
    <dgm:pt modelId="{BAE049C7-50F0-419C-A6C2-2DA5076CDCDC}" type="pres">
      <dgm:prSet presAssocID="{024AB55D-1546-4493-B096-ECCF8A4CCE91}" presName="blFrame" presStyleLbl="node1" presStyleIdx="2" presStyleCnt="4"/>
      <dgm:spPr/>
    </dgm:pt>
    <dgm:pt modelId="{70E63D0D-5B11-49AD-90AA-CCF8B685C5B6}" type="pres">
      <dgm:prSet presAssocID="{024AB55D-1546-4493-B096-ECCF8A4CCE91}" presName="brFrame" presStyleLbl="node1" presStyleIdx="3" presStyleCnt="4"/>
      <dgm:spPr/>
    </dgm:pt>
  </dgm:ptLst>
  <dgm:cxnLst>
    <dgm:cxn modelId="{D0A7132B-503C-4CBA-932C-FB517593BBD7}" type="presOf" srcId="{024AB55D-1546-4493-B096-ECCF8A4CCE91}" destId="{96669AEF-B995-4541-A8E2-8628B066E9C7}" srcOrd="0" destOrd="0" presId="urn:microsoft.com/office/officeart/2009/3/layout/FramedTextPicture"/>
    <dgm:cxn modelId="{A58B793C-2B60-4805-B54A-DD14F1D6CBA0}" type="presOf" srcId="{32F2CDC9-6476-428E-BC98-DC09A87B701F}" destId="{12C41C63-5454-4855-83DF-A79E9B237616}" srcOrd="0" destOrd="0" presId="urn:microsoft.com/office/officeart/2009/3/layout/FramedTextPicture"/>
    <dgm:cxn modelId="{7EC391C6-DA44-4407-9A19-1FF6E7BE4C0C}" srcId="{32F2CDC9-6476-428E-BC98-DC09A87B701F}" destId="{024AB55D-1546-4493-B096-ECCF8A4CCE91}" srcOrd="0" destOrd="0" parTransId="{2F0C9759-FACA-4624-BC25-4407A9738F50}" sibTransId="{80F1E33E-2BE2-4B6C-9CEE-CBB4957BE65A}"/>
    <dgm:cxn modelId="{3873BC4C-C16A-435C-A036-CEB0D39B342E}" type="presParOf" srcId="{12C41C63-5454-4855-83DF-A79E9B237616}" destId="{FE2BBF0C-2EC0-4BCF-A5D5-122C68423F2D}" srcOrd="0" destOrd="0" presId="urn:microsoft.com/office/officeart/2009/3/layout/FramedTextPicture"/>
    <dgm:cxn modelId="{D9AE878B-7875-4D01-BFD8-99C5D07302D1}" type="presParOf" srcId="{FE2BBF0C-2EC0-4BCF-A5D5-122C68423F2D}" destId="{1D24BE21-41ED-4F19-94FB-06B405622D85}" srcOrd="0" destOrd="0" presId="urn:microsoft.com/office/officeart/2009/3/layout/FramedTextPicture"/>
    <dgm:cxn modelId="{357B463E-053E-4CD3-95B7-A1148C80585E}" type="presParOf" srcId="{FE2BBF0C-2EC0-4BCF-A5D5-122C68423F2D}" destId="{96669AEF-B995-4541-A8E2-8628B066E9C7}" srcOrd="1" destOrd="0" presId="urn:microsoft.com/office/officeart/2009/3/layout/FramedTextPicture"/>
    <dgm:cxn modelId="{FC8FF4A6-B435-45B0-9F03-31972F72573B}" type="presParOf" srcId="{FE2BBF0C-2EC0-4BCF-A5D5-122C68423F2D}" destId="{A5253375-385C-4B8F-9C84-D20785939CCA}" srcOrd="2" destOrd="0" presId="urn:microsoft.com/office/officeart/2009/3/layout/FramedTextPicture"/>
    <dgm:cxn modelId="{8F866152-D146-43E7-B409-5A9188675984}" type="presParOf" srcId="{FE2BBF0C-2EC0-4BCF-A5D5-122C68423F2D}" destId="{8DC9BEE2-8F5E-4801-B251-7ECABF38F385}" srcOrd="3" destOrd="0" presId="urn:microsoft.com/office/officeart/2009/3/layout/FramedTextPicture"/>
    <dgm:cxn modelId="{60B7DAAD-B222-49FA-AA0E-182A483CF36E}" type="presParOf" srcId="{FE2BBF0C-2EC0-4BCF-A5D5-122C68423F2D}" destId="{BAE049C7-50F0-419C-A6C2-2DA5076CDCDC}" srcOrd="4" destOrd="0" presId="urn:microsoft.com/office/officeart/2009/3/layout/FramedTextPicture"/>
    <dgm:cxn modelId="{AADB05DA-C782-42DA-93AC-EFABB4FA7523}" type="presParOf" srcId="{FE2BBF0C-2EC0-4BCF-A5D5-122C68423F2D}" destId="{70E63D0D-5B11-49AD-90AA-CCF8B685C5B6}" srcOrd="5" destOrd="0" presId="urn:microsoft.com/office/officeart/2009/3/layout/FramedText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F2CDC9-6476-428E-BC98-DC09A87B701F}" type="doc">
      <dgm:prSet loTypeId="urn:microsoft.com/office/officeart/2009/3/layout/FramedTextPicture" loCatId="picture" qsTypeId="urn:microsoft.com/office/officeart/2005/8/quickstyle/simple1" qsCatId="simple" csTypeId="urn:microsoft.com/office/officeart/2005/8/colors/accent6_3" csCatId="accent6" phldr="1"/>
      <dgm:spPr/>
      <dgm:t>
        <a:bodyPr/>
        <a:lstStyle/>
        <a:p>
          <a:endParaRPr lang="de-DE"/>
        </a:p>
      </dgm:t>
    </dgm:pt>
    <dgm:pt modelId="{024AB55D-1546-4493-B096-ECCF8A4CCE91}">
      <dgm:prSet phldrT="[Text]"/>
      <dgm:spPr/>
      <dgm:t>
        <a:bodyPr/>
        <a:lstStyle/>
        <a:p>
          <a:r>
            <a:rPr lang="de-DE" dirty="0"/>
            <a:t>Ruhe bewahren</a:t>
          </a:r>
        </a:p>
      </dgm:t>
    </dgm:pt>
    <dgm:pt modelId="{80F1E33E-2BE2-4B6C-9CEE-CBB4957BE65A}" type="sibTrans" cxnId="{7EC391C6-DA44-4407-9A19-1FF6E7BE4C0C}">
      <dgm:prSet/>
      <dgm:spPr/>
      <dgm:t>
        <a:bodyPr/>
        <a:lstStyle/>
        <a:p>
          <a:endParaRPr lang="de-DE"/>
        </a:p>
      </dgm:t>
    </dgm:pt>
    <dgm:pt modelId="{2F0C9759-FACA-4624-BC25-4407A9738F50}" type="parTrans" cxnId="{7EC391C6-DA44-4407-9A19-1FF6E7BE4C0C}">
      <dgm:prSet/>
      <dgm:spPr/>
      <dgm:t>
        <a:bodyPr/>
        <a:lstStyle/>
        <a:p>
          <a:endParaRPr lang="de-DE"/>
        </a:p>
      </dgm:t>
    </dgm:pt>
    <dgm:pt modelId="{12C41C63-5454-4855-83DF-A79E9B237616}" type="pres">
      <dgm:prSet presAssocID="{32F2CDC9-6476-428E-BC98-DC09A87B701F}" presName="Name0" presStyleCnt="0">
        <dgm:presLayoutVars>
          <dgm:chMax/>
          <dgm:chPref/>
          <dgm:dir/>
        </dgm:presLayoutVars>
      </dgm:prSet>
      <dgm:spPr/>
    </dgm:pt>
    <dgm:pt modelId="{FE2BBF0C-2EC0-4BCF-A5D5-122C68423F2D}" type="pres">
      <dgm:prSet presAssocID="{024AB55D-1546-4493-B096-ECCF8A4CCE91}" presName="composite" presStyleCnt="0">
        <dgm:presLayoutVars>
          <dgm:chMax/>
          <dgm:chPref/>
        </dgm:presLayoutVars>
      </dgm:prSet>
      <dgm:spPr/>
    </dgm:pt>
    <dgm:pt modelId="{1D24BE21-41ED-4F19-94FB-06B405622D85}" type="pres">
      <dgm:prSet presAssocID="{024AB55D-1546-4493-B096-ECCF8A4CCE91}" presName="Image" presStyleLbl="bgImgPlace1" presStyleIdx="0" presStyleCnt="1" custLinFactX="-3912" custLinFactNeighborX="-100000" custLinFactNeighborY="72304"/>
      <dgm:spPr>
        <a:noFill/>
      </dgm:spPr>
    </dgm:pt>
    <dgm:pt modelId="{96669AEF-B995-4541-A8E2-8628B066E9C7}" type="pres">
      <dgm:prSet presAssocID="{024AB55D-1546-4493-B096-ECCF8A4CCE91}" presName="ParentText" presStyleLbl="revTx" presStyleIdx="0" presStyleCnt="1">
        <dgm:presLayoutVars>
          <dgm:chMax val="0"/>
          <dgm:chPref val="0"/>
          <dgm:bulletEnabled val="1"/>
        </dgm:presLayoutVars>
      </dgm:prSet>
      <dgm:spPr/>
    </dgm:pt>
    <dgm:pt modelId="{A5253375-385C-4B8F-9C84-D20785939CCA}" type="pres">
      <dgm:prSet presAssocID="{024AB55D-1546-4493-B096-ECCF8A4CCE91}" presName="tlFrame" presStyleLbl="node1" presStyleIdx="0" presStyleCnt="4"/>
      <dgm:spPr/>
    </dgm:pt>
    <dgm:pt modelId="{8DC9BEE2-8F5E-4801-B251-7ECABF38F385}" type="pres">
      <dgm:prSet presAssocID="{024AB55D-1546-4493-B096-ECCF8A4CCE91}" presName="trFrame" presStyleLbl="node1" presStyleIdx="1" presStyleCnt="4"/>
      <dgm:spPr/>
    </dgm:pt>
    <dgm:pt modelId="{BAE049C7-50F0-419C-A6C2-2DA5076CDCDC}" type="pres">
      <dgm:prSet presAssocID="{024AB55D-1546-4493-B096-ECCF8A4CCE91}" presName="blFrame" presStyleLbl="node1" presStyleIdx="2" presStyleCnt="4"/>
      <dgm:spPr/>
    </dgm:pt>
    <dgm:pt modelId="{70E63D0D-5B11-49AD-90AA-CCF8B685C5B6}" type="pres">
      <dgm:prSet presAssocID="{024AB55D-1546-4493-B096-ECCF8A4CCE91}" presName="brFrame" presStyleLbl="node1" presStyleIdx="3" presStyleCnt="4"/>
      <dgm:spPr/>
    </dgm:pt>
  </dgm:ptLst>
  <dgm:cxnLst>
    <dgm:cxn modelId="{6BD1DAB3-ECD6-480D-B341-9BD559D92B27}" type="presOf" srcId="{32F2CDC9-6476-428E-BC98-DC09A87B701F}" destId="{12C41C63-5454-4855-83DF-A79E9B237616}" srcOrd="0" destOrd="0" presId="urn:microsoft.com/office/officeart/2009/3/layout/FramedTextPicture"/>
    <dgm:cxn modelId="{7EC391C6-DA44-4407-9A19-1FF6E7BE4C0C}" srcId="{32F2CDC9-6476-428E-BC98-DC09A87B701F}" destId="{024AB55D-1546-4493-B096-ECCF8A4CCE91}" srcOrd="0" destOrd="0" parTransId="{2F0C9759-FACA-4624-BC25-4407A9738F50}" sibTransId="{80F1E33E-2BE2-4B6C-9CEE-CBB4957BE65A}"/>
    <dgm:cxn modelId="{869131F0-C32D-4A2F-B921-43C95A762CD7}" type="presOf" srcId="{024AB55D-1546-4493-B096-ECCF8A4CCE91}" destId="{96669AEF-B995-4541-A8E2-8628B066E9C7}" srcOrd="0" destOrd="0" presId="urn:microsoft.com/office/officeart/2009/3/layout/FramedTextPicture"/>
    <dgm:cxn modelId="{CB068840-B138-4AEC-8F67-380D6663750B}" type="presParOf" srcId="{12C41C63-5454-4855-83DF-A79E9B237616}" destId="{FE2BBF0C-2EC0-4BCF-A5D5-122C68423F2D}" srcOrd="0" destOrd="0" presId="urn:microsoft.com/office/officeart/2009/3/layout/FramedTextPicture"/>
    <dgm:cxn modelId="{0BA46FF2-F90E-40C9-9E67-E6A8019A4DB6}" type="presParOf" srcId="{FE2BBF0C-2EC0-4BCF-A5D5-122C68423F2D}" destId="{1D24BE21-41ED-4F19-94FB-06B405622D85}" srcOrd="0" destOrd="0" presId="urn:microsoft.com/office/officeart/2009/3/layout/FramedTextPicture"/>
    <dgm:cxn modelId="{D302EFDF-A9F1-42CF-9D8C-644C0690C686}" type="presParOf" srcId="{FE2BBF0C-2EC0-4BCF-A5D5-122C68423F2D}" destId="{96669AEF-B995-4541-A8E2-8628B066E9C7}" srcOrd="1" destOrd="0" presId="urn:microsoft.com/office/officeart/2009/3/layout/FramedTextPicture"/>
    <dgm:cxn modelId="{BFAA3FFF-6911-4043-AA6F-3E76A18EC03E}" type="presParOf" srcId="{FE2BBF0C-2EC0-4BCF-A5D5-122C68423F2D}" destId="{A5253375-385C-4B8F-9C84-D20785939CCA}" srcOrd="2" destOrd="0" presId="urn:microsoft.com/office/officeart/2009/3/layout/FramedTextPicture"/>
    <dgm:cxn modelId="{C601D7C1-29F5-4568-98C9-9480ECADA0C1}" type="presParOf" srcId="{FE2BBF0C-2EC0-4BCF-A5D5-122C68423F2D}" destId="{8DC9BEE2-8F5E-4801-B251-7ECABF38F385}" srcOrd="3" destOrd="0" presId="urn:microsoft.com/office/officeart/2009/3/layout/FramedTextPicture"/>
    <dgm:cxn modelId="{235CEDE8-DADC-4CCA-850D-66F5354EFFF0}" type="presParOf" srcId="{FE2BBF0C-2EC0-4BCF-A5D5-122C68423F2D}" destId="{BAE049C7-50F0-419C-A6C2-2DA5076CDCDC}" srcOrd="4" destOrd="0" presId="urn:microsoft.com/office/officeart/2009/3/layout/FramedTextPicture"/>
    <dgm:cxn modelId="{521BA2B8-1432-4E58-A3D5-DD81FE0CD8E8}" type="presParOf" srcId="{FE2BBF0C-2EC0-4BCF-A5D5-122C68423F2D}" destId="{70E63D0D-5B11-49AD-90AA-CCF8B685C5B6}" srcOrd="5" destOrd="0" presId="urn:microsoft.com/office/officeart/2009/3/layout/FramedTextPictur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F2CDC9-6476-428E-BC98-DC09A87B701F}" type="doc">
      <dgm:prSet loTypeId="urn:microsoft.com/office/officeart/2009/3/layout/FramedTextPicture" loCatId="picture" qsTypeId="urn:microsoft.com/office/officeart/2005/8/quickstyle/simple1" qsCatId="simple" csTypeId="urn:microsoft.com/office/officeart/2005/8/colors/accent6_3" csCatId="accent6" phldr="1"/>
      <dgm:spPr/>
      <dgm:t>
        <a:bodyPr/>
        <a:lstStyle/>
        <a:p>
          <a:endParaRPr lang="de-DE"/>
        </a:p>
      </dgm:t>
    </dgm:pt>
    <dgm:pt modelId="{024AB55D-1546-4493-B096-ECCF8A4CCE91}">
      <dgm:prSet phldrT="[Text]"/>
      <dgm:spPr/>
      <dgm:t>
        <a:bodyPr/>
        <a:lstStyle/>
        <a:p>
          <a:r>
            <a:rPr lang="de-DE" dirty="0"/>
            <a:t>Dokumentation</a:t>
          </a:r>
        </a:p>
      </dgm:t>
    </dgm:pt>
    <dgm:pt modelId="{80F1E33E-2BE2-4B6C-9CEE-CBB4957BE65A}" type="sibTrans" cxnId="{7EC391C6-DA44-4407-9A19-1FF6E7BE4C0C}">
      <dgm:prSet/>
      <dgm:spPr/>
      <dgm:t>
        <a:bodyPr/>
        <a:lstStyle/>
        <a:p>
          <a:endParaRPr lang="de-DE"/>
        </a:p>
      </dgm:t>
    </dgm:pt>
    <dgm:pt modelId="{2F0C9759-FACA-4624-BC25-4407A9738F50}" type="parTrans" cxnId="{7EC391C6-DA44-4407-9A19-1FF6E7BE4C0C}">
      <dgm:prSet/>
      <dgm:spPr/>
      <dgm:t>
        <a:bodyPr/>
        <a:lstStyle/>
        <a:p>
          <a:endParaRPr lang="de-DE"/>
        </a:p>
      </dgm:t>
    </dgm:pt>
    <dgm:pt modelId="{12C41C63-5454-4855-83DF-A79E9B237616}" type="pres">
      <dgm:prSet presAssocID="{32F2CDC9-6476-428E-BC98-DC09A87B701F}" presName="Name0" presStyleCnt="0">
        <dgm:presLayoutVars>
          <dgm:chMax/>
          <dgm:chPref/>
          <dgm:dir/>
        </dgm:presLayoutVars>
      </dgm:prSet>
      <dgm:spPr/>
    </dgm:pt>
    <dgm:pt modelId="{FE2BBF0C-2EC0-4BCF-A5D5-122C68423F2D}" type="pres">
      <dgm:prSet presAssocID="{024AB55D-1546-4493-B096-ECCF8A4CCE91}" presName="composite" presStyleCnt="0">
        <dgm:presLayoutVars>
          <dgm:chMax/>
          <dgm:chPref/>
        </dgm:presLayoutVars>
      </dgm:prSet>
      <dgm:spPr/>
    </dgm:pt>
    <dgm:pt modelId="{1D24BE21-41ED-4F19-94FB-06B405622D85}" type="pres">
      <dgm:prSet presAssocID="{024AB55D-1546-4493-B096-ECCF8A4CCE91}" presName="Image" presStyleLbl="bgImgPlace1" presStyleIdx="0" presStyleCnt="1" custLinFactX="-3912" custLinFactNeighborX="-100000" custLinFactNeighborY="72304"/>
      <dgm:spPr>
        <a:noFill/>
      </dgm:spPr>
    </dgm:pt>
    <dgm:pt modelId="{96669AEF-B995-4541-A8E2-8628B066E9C7}" type="pres">
      <dgm:prSet presAssocID="{024AB55D-1546-4493-B096-ECCF8A4CCE91}" presName="ParentText" presStyleLbl="revTx" presStyleIdx="0" presStyleCnt="1">
        <dgm:presLayoutVars>
          <dgm:chMax val="0"/>
          <dgm:chPref val="0"/>
          <dgm:bulletEnabled val="1"/>
        </dgm:presLayoutVars>
      </dgm:prSet>
      <dgm:spPr/>
    </dgm:pt>
    <dgm:pt modelId="{A5253375-385C-4B8F-9C84-D20785939CCA}" type="pres">
      <dgm:prSet presAssocID="{024AB55D-1546-4493-B096-ECCF8A4CCE91}" presName="tlFrame" presStyleLbl="node1" presStyleIdx="0" presStyleCnt="4"/>
      <dgm:spPr/>
    </dgm:pt>
    <dgm:pt modelId="{8DC9BEE2-8F5E-4801-B251-7ECABF38F385}" type="pres">
      <dgm:prSet presAssocID="{024AB55D-1546-4493-B096-ECCF8A4CCE91}" presName="trFrame" presStyleLbl="node1" presStyleIdx="1" presStyleCnt="4"/>
      <dgm:spPr/>
    </dgm:pt>
    <dgm:pt modelId="{BAE049C7-50F0-419C-A6C2-2DA5076CDCDC}" type="pres">
      <dgm:prSet presAssocID="{024AB55D-1546-4493-B096-ECCF8A4CCE91}" presName="blFrame" presStyleLbl="node1" presStyleIdx="2" presStyleCnt="4"/>
      <dgm:spPr/>
    </dgm:pt>
    <dgm:pt modelId="{70E63D0D-5B11-49AD-90AA-CCF8B685C5B6}" type="pres">
      <dgm:prSet presAssocID="{024AB55D-1546-4493-B096-ECCF8A4CCE91}" presName="brFrame" presStyleLbl="node1" presStyleIdx="3" presStyleCnt="4"/>
      <dgm:spPr/>
    </dgm:pt>
  </dgm:ptLst>
  <dgm:cxnLst>
    <dgm:cxn modelId="{3538FA37-781A-4152-B4EB-DE9FDA5499B3}" type="presOf" srcId="{32F2CDC9-6476-428E-BC98-DC09A87B701F}" destId="{12C41C63-5454-4855-83DF-A79E9B237616}" srcOrd="0" destOrd="0" presId="urn:microsoft.com/office/officeart/2009/3/layout/FramedTextPicture"/>
    <dgm:cxn modelId="{5249A989-7D4F-4FE7-8A6B-5DB8840D9CA4}" type="presOf" srcId="{024AB55D-1546-4493-B096-ECCF8A4CCE91}" destId="{96669AEF-B995-4541-A8E2-8628B066E9C7}" srcOrd="0" destOrd="0" presId="urn:microsoft.com/office/officeart/2009/3/layout/FramedTextPicture"/>
    <dgm:cxn modelId="{7EC391C6-DA44-4407-9A19-1FF6E7BE4C0C}" srcId="{32F2CDC9-6476-428E-BC98-DC09A87B701F}" destId="{024AB55D-1546-4493-B096-ECCF8A4CCE91}" srcOrd="0" destOrd="0" parTransId="{2F0C9759-FACA-4624-BC25-4407A9738F50}" sibTransId="{80F1E33E-2BE2-4B6C-9CEE-CBB4957BE65A}"/>
    <dgm:cxn modelId="{0E36471F-DB4B-4AF0-878E-84102E45CF26}" type="presParOf" srcId="{12C41C63-5454-4855-83DF-A79E9B237616}" destId="{FE2BBF0C-2EC0-4BCF-A5D5-122C68423F2D}" srcOrd="0" destOrd="0" presId="urn:microsoft.com/office/officeart/2009/3/layout/FramedTextPicture"/>
    <dgm:cxn modelId="{6798EE50-1240-4CD7-9523-A08538485A7F}" type="presParOf" srcId="{FE2BBF0C-2EC0-4BCF-A5D5-122C68423F2D}" destId="{1D24BE21-41ED-4F19-94FB-06B405622D85}" srcOrd="0" destOrd="0" presId="urn:microsoft.com/office/officeart/2009/3/layout/FramedTextPicture"/>
    <dgm:cxn modelId="{0A0E3AD6-F805-46FF-8399-032020E080DA}" type="presParOf" srcId="{FE2BBF0C-2EC0-4BCF-A5D5-122C68423F2D}" destId="{96669AEF-B995-4541-A8E2-8628B066E9C7}" srcOrd="1" destOrd="0" presId="urn:microsoft.com/office/officeart/2009/3/layout/FramedTextPicture"/>
    <dgm:cxn modelId="{98D271F7-182B-4866-8B10-F3D3AB9511DD}" type="presParOf" srcId="{FE2BBF0C-2EC0-4BCF-A5D5-122C68423F2D}" destId="{A5253375-385C-4B8F-9C84-D20785939CCA}" srcOrd="2" destOrd="0" presId="urn:microsoft.com/office/officeart/2009/3/layout/FramedTextPicture"/>
    <dgm:cxn modelId="{C3DBF445-2337-480C-98AC-7D8AE8B6C86E}" type="presParOf" srcId="{FE2BBF0C-2EC0-4BCF-A5D5-122C68423F2D}" destId="{8DC9BEE2-8F5E-4801-B251-7ECABF38F385}" srcOrd="3" destOrd="0" presId="urn:microsoft.com/office/officeart/2009/3/layout/FramedTextPicture"/>
    <dgm:cxn modelId="{16CFB8F4-2C63-4B92-BEAD-1E08C0D88AAA}" type="presParOf" srcId="{FE2BBF0C-2EC0-4BCF-A5D5-122C68423F2D}" destId="{BAE049C7-50F0-419C-A6C2-2DA5076CDCDC}" srcOrd="4" destOrd="0" presId="urn:microsoft.com/office/officeart/2009/3/layout/FramedTextPicture"/>
    <dgm:cxn modelId="{0F56B025-09A2-4B13-8F06-9B6AC84632CD}" type="presParOf" srcId="{FE2BBF0C-2EC0-4BCF-A5D5-122C68423F2D}" destId="{70E63D0D-5B11-49AD-90AA-CCF8B685C5B6}" srcOrd="5" destOrd="0" presId="urn:microsoft.com/office/officeart/2009/3/layout/FramedTextPicture"/>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136C0-E7F7-4F28-8C28-D8F6D6DADFDC}">
      <dsp:nvSpPr>
        <dsp:cNvPr id="0" name=""/>
        <dsp:cNvSpPr/>
      </dsp:nvSpPr>
      <dsp:spPr>
        <a:xfrm>
          <a:off x="4003" y="541686"/>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Angstgefühle, Schlafstörungen, Albträume</a:t>
          </a:r>
          <a:endParaRPr lang="de-DE" sz="2000" kern="1200" dirty="0"/>
        </a:p>
      </dsp:txBody>
      <dsp:txXfrm>
        <a:off x="4003" y="541686"/>
        <a:ext cx="2167647" cy="1300588"/>
      </dsp:txXfrm>
    </dsp:sp>
    <dsp:sp modelId="{4D4F2243-3C3E-442C-8389-6A0DE4C9E09D}">
      <dsp:nvSpPr>
        <dsp:cNvPr id="0" name=""/>
        <dsp:cNvSpPr/>
      </dsp:nvSpPr>
      <dsp:spPr>
        <a:xfrm>
          <a:off x="2388415" y="541686"/>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Depressive Reaktionen, Aggressionen</a:t>
          </a:r>
        </a:p>
      </dsp:txBody>
      <dsp:txXfrm>
        <a:off x="2388415" y="541686"/>
        <a:ext cx="2167647" cy="1300588"/>
      </dsp:txXfrm>
    </dsp:sp>
    <dsp:sp modelId="{168E7E0A-6549-4559-8D7E-77FE8A86BCD8}">
      <dsp:nvSpPr>
        <dsp:cNvPr id="0" name=""/>
        <dsp:cNvSpPr/>
      </dsp:nvSpPr>
      <dsp:spPr>
        <a:xfrm>
          <a:off x="4772826" y="541686"/>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Geringes Selbstwertgefühl</a:t>
          </a:r>
        </a:p>
      </dsp:txBody>
      <dsp:txXfrm>
        <a:off x="4772826" y="541686"/>
        <a:ext cx="2167647" cy="1300588"/>
      </dsp:txXfrm>
    </dsp:sp>
    <dsp:sp modelId="{761A7348-18CC-4F50-9285-F3BD23CF3F7B}">
      <dsp:nvSpPr>
        <dsp:cNvPr id="0" name=""/>
        <dsp:cNvSpPr/>
      </dsp:nvSpPr>
      <dsp:spPr>
        <a:xfrm>
          <a:off x="7157238" y="541686"/>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Schmerzen ohne organischen Befund</a:t>
          </a:r>
          <a:endParaRPr lang="de-DE" sz="2000" kern="1200" dirty="0"/>
        </a:p>
      </dsp:txBody>
      <dsp:txXfrm>
        <a:off x="7157238" y="541686"/>
        <a:ext cx="2167647" cy="1300588"/>
      </dsp:txXfrm>
    </dsp:sp>
    <dsp:sp modelId="{881F81F2-2C1A-40B7-9879-FDBC636C452C}">
      <dsp:nvSpPr>
        <dsp:cNvPr id="0" name=""/>
        <dsp:cNvSpPr/>
      </dsp:nvSpPr>
      <dsp:spPr>
        <a:xfrm>
          <a:off x="9541650" y="541686"/>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Auffälliges Sexualverhalten</a:t>
          </a:r>
          <a:endParaRPr lang="de-DE" sz="2000" kern="1200" dirty="0"/>
        </a:p>
      </dsp:txBody>
      <dsp:txXfrm>
        <a:off x="9541650" y="541686"/>
        <a:ext cx="2167647" cy="1300588"/>
      </dsp:txXfrm>
    </dsp:sp>
    <dsp:sp modelId="{CF9FA26C-3758-4C50-A876-D4343E95CE9B}">
      <dsp:nvSpPr>
        <dsp:cNvPr id="0" name=""/>
        <dsp:cNvSpPr/>
      </dsp:nvSpPr>
      <dsp:spPr>
        <a:xfrm>
          <a:off x="4003" y="205903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Erstickungsanfälle, Kloß im Hals</a:t>
          </a:r>
          <a:endParaRPr lang="de-DE" sz="2000" kern="1200" dirty="0"/>
        </a:p>
      </dsp:txBody>
      <dsp:txXfrm>
        <a:off x="4003" y="2059039"/>
        <a:ext cx="2167647" cy="1300588"/>
      </dsp:txXfrm>
    </dsp:sp>
    <dsp:sp modelId="{945E1B0A-C9C0-4BD1-9C7B-0BF4953AA4D8}">
      <dsp:nvSpPr>
        <dsp:cNvPr id="0" name=""/>
        <dsp:cNvSpPr/>
      </dsp:nvSpPr>
      <dsp:spPr>
        <a:xfrm>
          <a:off x="2388415" y="205903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Selbstverletzendes Verhalten</a:t>
          </a:r>
        </a:p>
      </dsp:txBody>
      <dsp:txXfrm>
        <a:off x="2388415" y="2059039"/>
        <a:ext cx="2167647" cy="1300588"/>
      </dsp:txXfrm>
    </dsp:sp>
    <dsp:sp modelId="{DC13D476-DEA4-4B84-BAB0-7501DBD51FC0}">
      <dsp:nvSpPr>
        <dsp:cNvPr id="0" name=""/>
        <dsp:cNvSpPr/>
      </dsp:nvSpPr>
      <dsp:spPr>
        <a:xfrm>
          <a:off x="4772826" y="205903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Sozialer Rückzug / Meiden des Internets</a:t>
          </a:r>
        </a:p>
      </dsp:txBody>
      <dsp:txXfrm>
        <a:off x="4772826" y="2059039"/>
        <a:ext cx="2167647" cy="1300588"/>
      </dsp:txXfrm>
    </dsp:sp>
    <dsp:sp modelId="{C4E68752-012B-4615-BFC4-E4217B0FBA1E}">
      <dsp:nvSpPr>
        <dsp:cNvPr id="0" name=""/>
        <dsp:cNvSpPr/>
      </dsp:nvSpPr>
      <dsp:spPr>
        <a:xfrm>
          <a:off x="7157238" y="205903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Vernachlässigung der Hygiene</a:t>
          </a:r>
          <a:endParaRPr lang="de-DE" sz="2000" kern="1200" dirty="0"/>
        </a:p>
      </dsp:txBody>
      <dsp:txXfrm>
        <a:off x="7157238" y="2059039"/>
        <a:ext cx="2167647" cy="1300588"/>
      </dsp:txXfrm>
    </dsp:sp>
    <dsp:sp modelId="{232BAF05-3A46-4F1A-A5E2-10985DC18940}">
      <dsp:nvSpPr>
        <dsp:cNvPr id="0" name=""/>
        <dsp:cNvSpPr/>
      </dsp:nvSpPr>
      <dsp:spPr>
        <a:xfrm>
          <a:off x="9541650" y="205903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Verhaltens-auffälligkeiten</a:t>
          </a:r>
          <a:endParaRPr lang="de-DE" sz="2000" kern="1200" dirty="0"/>
        </a:p>
      </dsp:txBody>
      <dsp:txXfrm>
        <a:off x="9541650" y="2059039"/>
        <a:ext cx="2167647" cy="1300588"/>
      </dsp:txXfrm>
    </dsp:sp>
    <dsp:sp modelId="{5317F9B9-CBBE-451E-96C3-339BE4666D61}">
      <dsp:nvSpPr>
        <dsp:cNvPr id="0" name=""/>
        <dsp:cNvSpPr/>
      </dsp:nvSpPr>
      <dsp:spPr>
        <a:xfrm>
          <a:off x="0" y="3720081"/>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Konzentrations-störungen, Leistungsabfall in der Schule</a:t>
          </a:r>
        </a:p>
      </dsp:txBody>
      <dsp:txXfrm>
        <a:off x="0" y="3720081"/>
        <a:ext cx="2167647" cy="1300588"/>
      </dsp:txXfrm>
    </dsp:sp>
    <dsp:sp modelId="{0CECD651-FB1D-4F55-B69B-77ACC838F47A}">
      <dsp:nvSpPr>
        <dsp:cNvPr id="0" name=""/>
        <dsp:cNvSpPr/>
      </dsp:nvSpPr>
      <dsp:spPr>
        <a:xfrm>
          <a:off x="2397627" y="372015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Suizidgedanken</a:t>
          </a:r>
          <a:endParaRPr lang="de-DE" sz="2000" kern="1200" dirty="0"/>
        </a:p>
      </dsp:txBody>
      <dsp:txXfrm>
        <a:off x="2397627" y="3720159"/>
        <a:ext cx="2167647" cy="1300588"/>
      </dsp:txXfrm>
    </dsp:sp>
    <dsp:sp modelId="{1AD00EB3-AABF-438A-832A-C55427A90223}">
      <dsp:nvSpPr>
        <dsp:cNvPr id="0" name=""/>
        <dsp:cNvSpPr/>
      </dsp:nvSpPr>
      <dsp:spPr>
        <a:xfrm>
          <a:off x="4772826" y="372015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a:t>Essstörungen</a:t>
          </a:r>
          <a:endParaRPr lang="de-DE" sz="2000" kern="1200" dirty="0"/>
        </a:p>
      </dsp:txBody>
      <dsp:txXfrm>
        <a:off x="4772826" y="3720159"/>
        <a:ext cx="2167647" cy="1300588"/>
      </dsp:txXfrm>
    </dsp:sp>
    <dsp:sp modelId="{34387EC1-3176-450D-B8E6-634AD73E942D}">
      <dsp:nvSpPr>
        <dsp:cNvPr id="0" name=""/>
        <dsp:cNvSpPr/>
      </dsp:nvSpPr>
      <dsp:spPr>
        <a:xfrm>
          <a:off x="7171848" y="3716257"/>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Ambivalente Verhaltensweisen</a:t>
          </a:r>
        </a:p>
      </dsp:txBody>
      <dsp:txXfrm>
        <a:off x="7171848" y="3716257"/>
        <a:ext cx="2167647" cy="1300588"/>
      </dsp:txXfrm>
    </dsp:sp>
    <dsp:sp modelId="{1CB9F0A5-8874-45E5-8CAA-13E03A491A83}">
      <dsp:nvSpPr>
        <dsp:cNvPr id="0" name=""/>
        <dsp:cNvSpPr/>
      </dsp:nvSpPr>
      <dsp:spPr>
        <a:xfrm>
          <a:off x="9526758" y="3720159"/>
          <a:ext cx="2167647" cy="13005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Substanz-</a:t>
          </a:r>
        </a:p>
        <a:p>
          <a:pPr marL="0" lvl="0" indent="0" algn="ctr" defTabSz="889000">
            <a:lnSpc>
              <a:spcPct val="90000"/>
            </a:lnSpc>
            <a:spcBef>
              <a:spcPct val="0"/>
            </a:spcBef>
            <a:spcAft>
              <a:spcPct val="35000"/>
            </a:spcAft>
            <a:buNone/>
          </a:pPr>
          <a:r>
            <a:rPr lang="de-DE" sz="2000" kern="1200" dirty="0"/>
            <a:t>Missbrauch</a:t>
          </a:r>
        </a:p>
      </dsp:txBody>
      <dsp:txXfrm>
        <a:off x="9526758" y="3720159"/>
        <a:ext cx="2167647" cy="1300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B3C3B-26AB-4B0A-B558-038270622C07}">
      <dsp:nvSpPr>
        <dsp:cNvPr id="0" name=""/>
        <dsp:cNvSpPr/>
      </dsp:nvSpPr>
      <dsp:spPr>
        <a:xfrm>
          <a:off x="1808874" y="1091"/>
          <a:ext cx="2103601" cy="105180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Betroffene</a:t>
          </a:r>
        </a:p>
      </dsp:txBody>
      <dsp:txXfrm>
        <a:off x="1839680" y="31897"/>
        <a:ext cx="2041989" cy="990188"/>
      </dsp:txXfrm>
    </dsp:sp>
    <dsp:sp modelId="{443A0341-8898-4968-9A7D-13E3297F2897}">
      <dsp:nvSpPr>
        <dsp:cNvPr id="0" name=""/>
        <dsp:cNvSpPr/>
      </dsp:nvSpPr>
      <dsp:spPr>
        <a:xfrm rot="3600000">
          <a:off x="3181132" y="1846876"/>
          <a:ext cx="1095697" cy="368130"/>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3291571" y="1920502"/>
        <a:ext cx="874819" cy="220878"/>
      </dsp:txXfrm>
    </dsp:sp>
    <dsp:sp modelId="{473729A1-AFAA-476B-A427-C22F6727AED8}">
      <dsp:nvSpPr>
        <dsp:cNvPr id="0" name=""/>
        <dsp:cNvSpPr/>
      </dsp:nvSpPr>
      <dsp:spPr>
        <a:xfrm>
          <a:off x="3545485" y="3008990"/>
          <a:ext cx="2103601" cy="105180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Fachberatung</a:t>
          </a:r>
        </a:p>
      </dsp:txBody>
      <dsp:txXfrm>
        <a:off x="3576291" y="3039796"/>
        <a:ext cx="2041989" cy="990188"/>
      </dsp:txXfrm>
    </dsp:sp>
    <dsp:sp modelId="{C3D4792A-6D3D-4D97-AB63-7EAFD264A183}">
      <dsp:nvSpPr>
        <dsp:cNvPr id="0" name=""/>
        <dsp:cNvSpPr/>
      </dsp:nvSpPr>
      <dsp:spPr>
        <a:xfrm rot="10800000">
          <a:off x="2312826" y="3350826"/>
          <a:ext cx="1095697" cy="368130"/>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2423265" y="3424452"/>
        <a:ext cx="874819" cy="220878"/>
      </dsp:txXfrm>
    </dsp:sp>
    <dsp:sp modelId="{B5655488-632F-4069-A7EF-B88F151FCF6D}">
      <dsp:nvSpPr>
        <dsp:cNvPr id="0" name=""/>
        <dsp:cNvSpPr/>
      </dsp:nvSpPr>
      <dsp:spPr>
        <a:xfrm>
          <a:off x="72262" y="3008990"/>
          <a:ext cx="2103601" cy="105180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Kontaktpersonen</a:t>
          </a:r>
        </a:p>
      </dsp:txBody>
      <dsp:txXfrm>
        <a:off x="103068" y="3039796"/>
        <a:ext cx="2041989" cy="990188"/>
      </dsp:txXfrm>
    </dsp:sp>
    <dsp:sp modelId="{460F7BE4-271D-49D9-BCFF-D4D82C0ACCF1}">
      <dsp:nvSpPr>
        <dsp:cNvPr id="0" name=""/>
        <dsp:cNvSpPr/>
      </dsp:nvSpPr>
      <dsp:spPr>
        <a:xfrm rot="18000000">
          <a:off x="1444520" y="1846876"/>
          <a:ext cx="1095697" cy="368130"/>
        </a:xfrm>
        <a:prstGeom prst="lef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1554959" y="1920502"/>
        <a:ext cx="874819" cy="22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4BE21-41ED-4F19-94FB-06B405622D85}">
      <dsp:nvSpPr>
        <dsp:cNvPr id="0" name=""/>
        <dsp:cNvSpPr/>
      </dsp:nvSpPr>
      <dsp:spPr>
        <a:xfrm>
          <a:off x="0" y="1413530"/>
          <a:ext cx="2358835" cy="157255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69AEF-B995-4541-A8E2-8628B066E9C7}">
      <dsp:nvSpPr>
        <dsp:cNvPr id="0" name=""/>
        <dsp:cNvSpPr/>
      </dsp:nvSpPr>
      <dsp:spPr>
        <a:xfrm>
          <a:off x="2457324" y="1947399"/>
          <a:ext cx="3341887" cy="206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de-DE" sz="4800" kern="1200" dirty="0"/>
            <a:t>Beobachten</a:t>
          </a:r>
        </a:p>
      </dsp:txBody>
      <dsp:txXfrm>
        <a:off x="2457324" y="1947399"/>
        <a:ext cx="3341887" cy="2064225"/>
      </dsp:txXfrm>
    </dsp:sp>
    <dsp:sp modelId="{A5253375-385C-4B8F-9C84-D20785939CCA}">
      <dsp:nvSpPr>
        <dsp:cNvPr id="0" name=""/>
        <dsp:cNvSpPr/>
      </dsp:nvSpPr>
      <dsp:spPr>
        <a:xfrm>
          <a:off x="2162469" y="1652797"/>
          <a:ext cx="802591" cy="802798"/>
        </a:xfrm>
        <a:prstGeom prst="halfFrame">
          <a:avLst>
            <a:gd name="adj1" fmla="val 25770"/>
            <a:gd name="adj2" fmla="val 257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9BEE2-8F5E-4801-B251-7ECABF38F385}">
      <dsp:nvSpPr>
        <dsp:cNvPr id="0" name=""/>
        <dsp:cNvSpPr/>
      </dsp:nvSpPr>
      <dsp:spPr>
        <a:xfrm rot="5400000">
          <a:off x="5314616" y="1652901"/>
          <a:ext cx="802798" cy="802591"/>
        </a:xfrm>
        <a:prstGeom prst="halfFrame">
          <a:avLst>
            <a:gd name="adj1" fmla="val 25770"/>
            <a:gd name="adj2" fmla="val 25770"/>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049C7-50F0-419C-A6C2-2DA5076CDCDC}">
      <dsp:nvSpPr>
        <dsp:cNvPr id="0" name=""/>
        <dsp:cNvSpPr/>
      </dsp:nvSpPr>
      <dsp:spPr>
        <a:xfrm rot="16200000">
          <a:off x="2162365" y="3503933"/>
          <a:ext cx="802798" cy="802591"/>
        </a:xfrm>
        <a:prstGeom prst="halfFrame">
          <a:avLst>
            <a:gd name="adj1" fmla="val 25770"/>
            <a:gd name="adj2" fmla="val 25770"/>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3D0D-5B11-49AD-90AA-CCF8B685C5B6}">
      <dsp:nvSpPr>
        <dsp:cNvPr id="0" name=""/>
        <dsp:cNvSpPr/>
      </dsp:nvSpPr>
      <dsp:spPr>
        <a:xfrm rot="10800000">
          <a:off x="5314720" y="3503829"/>
          <a:ext cx="802591" cy="802798"/>
        </a:xfrm>
        <a:prstGeom prst="halfFrame">
          <a:avLst>
            <a:gd name="adj1" fmla="val 25770"/>
            <a:gd name="adj2" fmla="val 2577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4BE21-41ED-4F19-94FB-06B405622D85}">
      <dsp:nvSpPr>
        <dsp:cNvPr id="0" name=""/>
        <dsp:cNvSpPr/>
      </dsp:nvSpPr>
      <dsp:spPr>
        <a:xfrm>
          <a:off x="0" y="1413530"/>
          <a:ext cx="2358835" cy="157255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69AEF-B995-4541-A8E2-8628B066E9C7}">
      <dsp:nvSpPr>
        <dsp:cNvPr id="0" name=""/>
        <dsp:cNvSpPr/>
      </dsp:nvSpPr>
      <dsp:spPr>
        <a:xfrm>
          <a:off x="2457324" y="1947399"/>
          <a:ext cx="3341887" cy="206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de-DE" sz="4100" kern="1200" dirty="0"/>
            <a:t>Unterstützung holen</a:t>
          </a:r>
        </a:p>
      </dsp:txBody>
      <dsp:txXfrm>
        <a:off x="2457324" y="1947399"/>
        <a:ext cx="3341887" cy="2064225"/>
      </dsp:txXfrm>
    </dsp:sp>
    <dsp:sp modelId="{A5253375-385C-4B8F-9C84-D20785939CCA}">
      <dsp:nvSpPr>
        <dsp:cNvPr id="0" name=""/>
        <dsp:cNvSpPr/>
      </dsp:nvSpPr>
      <dsp:spPr>
        <a:xfrm>
          <a:off x="2162469" y="1652797"/>
          <a:ext cx="802591" cy="802798"/>
        </a:xfrm>
        <a:prstGeom prst="halfFrame">
          <a:avLst>
            <a:gd name="adj1" fmla="val 25770"/>
            <a:gd name="adj2" fmla="val 257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9BEE2-8F5E-4801-B251-7ECABF38F385}">
      <dsp:nvSpPr>
        <dsp:cNvPr id="0" name=""/>
        <dsp:cNvSpPr/>
      </dsp:nvSpPr>
      <dsp:spPr>
        <a:xfrm rot="5400000">
          <a:off x="5314616" y="1652901"/>
          <a:ext cx="802798" cy="802591"/>
        </a:xfrm>
        <a:prstGeom prst="halfFrame">
          <a:avLst>
            <a:gd name="adj1" fmla="val 25770"/>
            <a:gd name="adj2" fmla="val 25770"/>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049C7-50F0-419C-A6C2-2DA5076CDCDC}">
      <dsp:nvSpPr>
        <dsp:cNvPr id="0" name=""/>
        <dsp:cNvSpPr/>
      </dsp:nvSpPr>
      <dsp:spPr>
        <a:xfrm rot="16200000">
          <a:off x="2162365" y="3503933"/>
          <a:ext cx="802798" cy="802591"/>
        </a:xfrm>
        <a:prstGeom prst="halfFrame">
          <a:avLst>
            <a:gd name="adj1" fmla="val 25770"/>
            <a:gd name="adj2" fmla="val 25770"/>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3D0D-5B11-49AD-90AA-CCF8B685C5B6}">
      <dsp:nvSpPr>
        <dsp:cNvPr id="0" name=""/>
        <dsp:cNvSpPr/>
      </dsp:nvSpPr>
      <dsp:spPr>
        <a:xfrm rot="10800000">
          <a:off x="5314720" y="3503829"/>
          <a:ext cx="802591" cy="802798"/>
        </a:xfrm>
        <a:prstGeom prst="halfFrame">
          <a:avLst>
            <a:gd name="adj1" fmla="val 25770"/>
            <a:gd name="adj2" fmla="val 2577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4BE21-41ED-4F19-94FB-06B405622D85}">
      <dsp:nvSpPr>
        <dsp:cNvPr id="0" name=""/>
        <dsp:cNvSpPr/>
      </dsp:nvSpPr>
      <dsp:spPr>
        <a:xfrm>
          <a:off x="0" y="1413530"/>
          <a:ext cx="2358835" cy="157255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69AEF-B995-4541-A8E2-8628B066E9C7}">
      <dsp:nvSpPr>
        <dsp:cNvPr id="0" name=""/>
        <dsp:cNvSpPr/>
      </dsp:nvSpPr>
      <dsp:spPr>
        <a:xfrm>
          <a:off x="2457324" y="1947399"/>
          <a:ext cx="3341887" cy="206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de-DE" sz="5600" kern="1200" dirty="0"/>
            <a:t>Ruhe bewahren</a:t>
          </a:r>
        </a:p>
      </dsp:txBody>
      <dsp:txXfrm>
        <a:off x="2457324" y="1947399"/>
        <a:ext cx="3341887" cy="2064225"/>
      </dsp:txXfrm>
    </dsp:sp>
    <dsp:sp modelId="{A5253375-385C-4B8F-9C84-D20785939CCA}">
      <dsp:nvSpPr>
        <dsp:cNvPr id="0" name=""/>
        <dsp:cNvSpPr/>
      </dsp:nvSpPr>
      <dsp:spPr>
        <a:xfrm>
          <a:off x="2162469" y="1652797"/>
          <a:ext cx="802591" cy="802798"/>
        </a:xfrm>
        <a:prstGeom prst="halfFrame">
          <a:avLst>
            <a:gd name="adj1" fmla="val 25770"/>
            <a:gd name="adj2" fmla="val 257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9BEE2-8F5E-4801-B251-7ECABF38F385}">
      <dsp:nvSpPr>
        <dsp:cNvPr id="0" name=""/>
        <dsp:cNvSpPr/>
      </dsp:nvSpPr>
      <dsp:spPr>
        <a:xfrm rot="5400000">
          <a:off x="5314616" y="1652901"/>
          <a:ext cx="802798" cy="802591"/>
        </a:xfrm>
        <a:prstGeom prst="halfFrame">
          <a:avLst>
            <a:gd name="adj1" fmla="val 25770"/>
            <a:gd name="adj2" fmla="val 25770"/>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049C7-50F0-419C-A6C2-2DA5076CDCDC}">
      <dsp:nvSpPr>
        <dsp:cNvPr id="0" name=""/>
        <dsp:cNvSpPr/>
      </dsp:nvSpPr>
      <dsp:spPr>
        <a:xfrm rot="16200000">
          <a:off x="2162365" y="3503933"/>
          <a:ext cx="802798" cy="802591"/>
        </a:xfrm>
        <a:prstGeom prst="halfFrame">
          <a:avLst>
            <a:gd name="adj1" fmla="val 25770"/>
            <a:gd name="adj2" fmla="val 25770"/>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3D0D-5B11-49AD-90AA-CCF8B685C5B6}">
      <dsp:nvSpPr>
        <dsp:cNvPr id="0" name=""/>
        <dsp:cNvSpPr/>
      </dsp:nvSpPr>
      <dsp:spPr>
        <a:xfrm rot="10800000">
          <a:off x="5314720" y="3503829"/>
          <a:ext cx="802591" cy="802798"/>
        </a:xfrm>
        <a:prstGeom prst="halfFrame">
          <a:avLst>
            <a:gd name="adj1" fmla="val 25770"/>
            <a:gd name="adj2" fmla="val 2577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4BE21-41ED-4F19-94FB-06B405622D85}">
      <dsp:nvSpPr>
        <dsp:cNvPr id="0" name=""/>
        <dsp:cNvSpPr/>
      </dsp:nvSpPr>
      <dsp:spPr>
        <a:xfrm>
          <a:off x="0" y="1413530"/>
          <a:ext cx="2358835" cy="1572550"/>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69AEF-B995-4541-A8E2-8628B066E9C7}">
      <dsp:nvSpPr>
        <dsp:cNvPr id="0" name=""/>
        <dsp:cNvSpPr/>
      </dsp:nvSpPr>
      <dsp:spPr>
        <a:xfrm>
          <a:off x="2457324" y="1947399"/>
          <a:ext cx="3341887" cy="206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de-DE" sz="3700" kern="1200" dirty="0"/>
            <a:t>Dokumentation</a:t>
          </a:r>
        </a:p>
      </dsp:txBody>
      <dsp:txXfrm>
        <a:off x="2457324" y="1947399"/>
        <a:ext cx="3341887" cy="2064225"/>
      </dsp:txXfrm>
    </dsp:sp>
    <dsp:sp modelId="{A5253375-385C-4B8F-9C84-D20785939CCA}">
      <dsp:nvSpPr>
        <dsp:cNvPr id="0" name=""/>
        <dsp:cNvSpPr/>
      </dsp:nvSpPr>
      <dsp:spPr>
        <a:xfrm>
          <a:off x="2162469" y="1652797"/>
          <a:ext cx="802591" cy="802798"/>
        </a:xfrm>
        <a:prstGeom prst="halfFrame">
          <a:avLst>
            <a:gd name="adj1" fmla="val 25770"/>
            <a:gd name="adj2" fmla="val 257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9BEE2-8F5E-4801-B251-7ECABF38F385}">
      <dsp:nvSpPr>
        <dsp:cNvPr id="0" name=""/>
        <dsp:cNvSpPr/>
      </dsp:nvSpPr>
      <dsp:spPr>
        <a:xfrm rot="5400000">
          <a:off x="5314616" y="1652901"/>
          <a:ext cx="802798" cy="802591"/>
        </a:xfrm>
        <a:prstGeom prst="halfFrame">
          <a:avLst>
            <a:gd name="adj1" fmla="val 25770"/>
            <a:gd name="adj2" fmla="val 25770"/>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049C7-50F0-419C-A6C2-2DA5076CDCDC}">
      <dsp:nvSpPr>
        <dsp:cNvPr id="0" name=""/>
        <dsp:cNvSpPr/>
      </dsp:nvSpPr>
      <dsp:spPr>
        <a:xfrm rot="16200000">
          <a:off x="2162365" y="3503933"/>
          <a:ext cx="802798" cy="802591"/>
        </a:xfrm>
        <a:prstGeom prst="halfFrame">
          <a:avLst>
            <a:gd name="adj1" fmla="val 25770"/>
            <a:gd name="adj2" fmla="val 25770"/>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3D0D-5B11-49AD-90AA-CCF8B685C5B6}">
      <dsp:nvSpPr>
        <dsp:cNvPr id="0" name=""/>
        <dsp:cNvSpPr/>
      </dsp:nvSpPr>
      <dsp:spPr>
        <a:xfrm rot="10800000">
          <a:off x="5314720" y="3503829"/>
          <a:ext cx="802591" cy="802798"/>
        </a:xfrm>
        <a:prstGeom prst="halfFrame">
          <a:avLst>
            <a:gd name="adj1" fmla="val 25770"/>
            <a:gd name="adj2" fmla="val 2577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D3EF5-AA5F-455E-A559-3D4DA832C70F}" type="datetimeFigureOut">
              <a:rPr lang="de-DE" smtClean="0"/>
              <a:t>14.11.2025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519AA-D961-465C-A39B-F20E39F8F885}" type="slidenum">
              <a:rPr lang="de-DE" smtClean="0"/>
              <a:t>‹Nr.›</a:t>
            </a:fld>
            <a:endParaRPr lang="de-DE"/>
          </a:p>
        </p:txBody>
      </p:sp>
    </p:spTree>
    <p:extLst>
      <p:ext uri="{BB962C8B-B14F-4D97-AF65-F5344CB8AC3E}">
        <p14:creationId xmlns:p14="http://schemas.microsoft.com/office/powerpoint/2010/main" val="81659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2538"/>
            <a:ext cx="6008688" cy="3381375"/>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Fortbildung am 30.10.2019</a:t>
            </a: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1B810-052D-4AFA-8223-9EDB2AE59EB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ußzeilenplatzhalter 7"/>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55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210BE-78CF-40D1-BE6D-D6A3A0CB6CFA}"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96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694EA-1DA7-4479-BB90-D08C692A1848}"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71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9738" y="1252538"/>
            <a:ext cx="6008687" cy="3381375"/>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a:ln>
                  <a:noFill/>
                </a:ln>
                <a:solidFill>
                  <a:prstClr val="black"/>
                </a:solidFill>
                <a:effectLst/>
                <a:uLnTx/>
                <a:uFillTx/>
                <a:latin typeface="Calibri"/>
                <a:ea typeface="+mn-ea"/>
                <a:cs typeface="+mn-cs"/>
              </a:rPr>
              <a:t>Fortbildung am 17.06.2020</a:t>
            </a:r>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1B810-052D-4AFA-8223-9EDB2AE59EB6}"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ußzeilenplatzhalter 7"/>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64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9738" y="1252538"/>
            <a:ext cx="6008687" cy="3381375"/>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a:ln>
                  <a:noFill/>
                </a:ln>
                <a:solidFill>
                  <a:prstClr val="black"/>
                </a:solidFill>
                <a:effectLst/>
                <a:uLnTx/>
                <a:uFillTx/>
                <a:latin typeface="Calibri"/>
                <a:ea typeface="+mn-ea"/>
                <a:cs typeface="+mn-cs"/>
              </a:rPr>
              <a:t>Fortbildung am 17.06.2020</a:t>
            </a:r>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1B810-052D-4AFA-8223-9EDB2AE59EB6}"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ußzeilenplatzhalter 7"/>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09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5BA50-DF85-4D94-A646-7645E4EAE3B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1CE4C49-F5EA-4148-B932-0B606197A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595A893-979E-49E5-BEEE-1743AD234568}"/>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5" name="Fußzeilenplatzhalter 4">
            <a:extLst>
              <a:ext uri="{FF2B5EF4-FFF2-40B4-BE49-F238E27FC236}">
                <a16:creationId xmlns:a16="http://schemas.microsoft.com/office/drawing/2014/main" id="{8932482B-6928-482C-A222-D73ADD6A888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3FE567-3D27-4BA1-8276-5BFFCFCA936D}"/>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288912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F5C0C-B9A0-4C2F-A23D-7C5AC4C6982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603423A-0FC7-4277-9B33-0BD54BFD39C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827F54-1A3A-4FC3-82CA-03A834045841}"/>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5" name="Fußzeilenplatzhalter 4">
            <a:extLst>
              <a:ext uri="{FF2B5EF4-FFF2-40B4-BE49-F238E27FC236}">
                <a16:creationId xmlns:a16="http://schemas.microsoft.com/office/drawing/2014/main" id="{A6937449-5FE4-4F37-B5E9-8E4040FE8DC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C10CB1-DE5A-4381-83F9-40623DC9E14C}"/>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415789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6EED465-FD0C-4FCF-91A3-1C02F05AD0A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F88D8C2-5F69-451E-8F27-14534838E59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79B1CAF-6CB1-46DD-B684-4424C74E0B13}"/>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5" name="Fußzeilenplatzhalter 4">
            <a:extLst>
              <a:ext uri="{FF2B5EF4-FFF2-40B4-BE49-F238E27FC236}">
                <a16:creationId xmlns:a16="http://schemas.microsoft.com/office/drawing/2014/main" id="{90C7BEFE-F395-4D68-B135-6E6C29E7A8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6527B4-3DC1-484A-A1C8-4DC48E214AF5}"/>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218737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9FB25D5-794B-4EDB-8925-A8CF2AA3B6E7}"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3701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DDACB88-9B83-4DD3-BA10-8EB40483EC21}"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9489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B9FD022-3A27-4B65-8C44-A424FE79764C}"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66254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6A7DB37-C513-415E-80C9-6B5DD9FD57AD}" type="datetime1">
              <a:rPr lang="de-DE" smtClean="0">
                <a:solidFill>
                  <a:prstClr val="black">
                    <a:tint val="75000"/>
                  </a:prstClr>
                </a:solidFill>
              </a:rPr>
              <a:t>14.11.2025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0175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6F514B1-B790-4217-98C7-0B2A4F985CD6}" type="datetime1">
              <a:rPr lang="de-DE" smtClean="0">
                <a:solidFill>
                  <a:prstClr val="black">
                    <a:tint val="75000"/>
                  </a:prstClr>
                </a:solidFill>
              </a:rPr>
              <a:t>14.11.2025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5877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DA388DD-0472-4A08-B220-A3017605E24C}" type="datetime1">
              <a:rPr lang="de-DE" smtClean="0">
                <a:solidFill>
                  <a:prstClr val="black">
                    <a:tint val="75000"/>
                  </a:prstClr>
                </a:solidFill>
              </a:rPr>
              <a:t>14.11.2025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7561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32AEDC-E7E4-4819-B7D9-5890442B9369}" type="datetime1">
              <a:rPr lang="de-DE" smtClean="0">
                <a:solidFill>
                  <a:prstClr val="black">
                    <a:tint val="75000"/>
                  </a:prstClr>
                </a:solidFill>
              </a:rPr>
              <a:t>14.11.2025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726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5C2DB9E6-E3CF-4008-A584-71C17334049A}" type="datetime1">
              <a:rPr lang="de-DE" smtClean="0">
                <a:solidFill>
                  <a:prstClr val="black">
                    <a:tint val="75000"/>
                  </a:prstClr>
                </a:solidFill>
              </a:rPr>
              <a:t>14.11.2025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8181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87E3B-AF06-48E3-8F6B-D93A64780DB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9BD035-8184-40E3-A2CA-7E59DD96A6A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1BECAB-F85B-4074-AA14-F4B8759F9F92}"/>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5" name="Fußzeilenplatzhalter 4">
            <a:extLst>
              <a:ext uri="{FF2B5EF4-FFF2-40B4-BE49-F238E27FC236}">
                <a16:creationId xmlns:a16="http://schemas.microsoft.com/office/drawing/2014/main" id="{CD571CAF-0628-46AD-8F3A-052D9D2954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3FAC50-77D5-451F-8314-FD7A7BB0EAAF}"/>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3787887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535235C-CC42-4E24-81C4-339B4792C975}" type="datetime1">
              <a:rPr lang="de-DE" smtClean="0">
                <a:solidFill>
                  <a:prstClr val="black">
                    <a:tint val="75000"/>
                  </a:prstClr>
                </a:solidFill>
              </a:rPr>
              <a:t>14.11.2025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6072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894E8A4-A031-4DF5-BD74-76D5CD52886E}"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5420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0D6BCCF-7AE2-4D60-B133-57570965ECCF}"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6798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62F0F-97B7-A62D-3C81-9493312C71E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2E2CE10-0B68-833A-F02A-5C02A62125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791158-2580-60EC-5F19-E7AB290FCAA7}"/>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77250EDA-0A57-B3A9-2528-9B51694B2774}"/>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4002444A-BF32-622D-49DD-90831E9C7DA4}"/>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64209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C1FEB-E378-E07C-1A57-33E9B7176A8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D559A0-EBF9-0075-3BE7-166FC194379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F29AB3-9F18-7287-C957-7B7E418B4B27}"/>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CBA2AAAC-8352-4394-7C8B-95ADE082BBBC}"/>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1A17060A-97AA-4D19-26B9-165E46A88932}"/>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29294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DB5F2-87BF-7B03-6AEC-D4907F818F6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CCF3C93-5AC4-50F5-C988-15365103E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6319545-F7FC-B62D-41F9-2EDDACE14D79}"/>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125643BC-AE14-1BED-ED30-ECBDC3B95644}"/>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2C04A46F-CA79-2925-341F-6052D86270E3}"/>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0085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EC306C-D039-7B3C-18AD-F1A4585433A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6CFE09-383D-9706-B85B-E14212F7CA1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191EADD-F76E-BE29-4735-8D3B98BC7E9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0D3E2C2-6486-4C9E-6485-C13556FCEE73}"/>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6" name="Fußzeilenplatzhalter 5">
            <a:extLst>
              <a:ext uri="{FF2B5EF4-FFF2-40B4-BE49-F238E27FC236}">
                <a16:creationId xmlns:a16="http://schemas.microsoft.com/office/drawing/2014/main" id="{021F3CF3-2737-6E57-211F-27AD2127F672}"/>
              </a:ext>
            </a:extLst>
          </p:cNvPr>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a:extLst>
              <a:ext uri="{FF2B5EF4-FFF2-40B4-BE49-F238E27FC236}">
                <a16:creationId xmlns:a16="http://schemas.microsoft.com/office/drawing/2014/main" id="{D702BFC0-77A8-0D27-DE29-A3FDBA85B72D}"/>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83762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F836F-4BF6-68BF-0726-C1F7BBBE7B7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D0D68AB-425B-59C2-22C9-553518F50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27EF115-E215-6515-E1CF-8B87B652C7C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9CB3803-2983-6583-6D73-F1CBD5C71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A3FC988-0493-4046-51C3-0CE74EB1163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4717D3B-048C-D0F0-05D8-73159A642DCC}"/>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8" name="Fußzeilenplatzhalter 7">
            <a:extLst>
              <a:ext uri="{FF2B5EF4-FFF2-40B4-BE49-F238E27FC236}">
                <a16:creationId xmlns:a16="http://schemas.microsoft.com/office/drawing/2014/main" id="{6BA5F461-10ED-E24D-0054-9E602E46984B}"/>
              </a:ext>
            </a:extLst>
          </p:cNvPr>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a:extLst>
              <a:ext uri="{FF2B5EF4-FFF2-40B4-BE49-F238E27FC236}">
                <a16:creationId xmlns:a16="http://schemas.microsoft.com/office/drawing/2014/main" id="{9C401D9C-F2A7-DCCB-E4F9-17FAEF9DA0CE}"/>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8866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0D014-E5DE-E332-0D88-EF1B6D69890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613CD9F-EE5C-2D0E-4424-7B43E6A06A40}"/>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007A1EB3-AE4C-2717-19E8-96E90E226E8A}"/>
              </a:ext>
            </a:extLst>
          </p:cNvPr>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id="{B52CAB65-A7D0-F093-206E-360894CE7E7F}"/>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4369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BE5DC0-2B0E-1AFD-5967-D293CFD84D90}"/>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3" name="Fußzeilenplatzhalter 2">
            <a:extLst>
              <a:ext uri="{FF2B5EF4-FFF2-40B4-BE49-F238E27FC236}">
                <a16:creationId xmlns:a16="http://schemas.microsoft.com/office/drawing/2014/main" id="{2803B241-1FDC-FDCA-0429-D7284C8FE02D}"/>
              </a:ext>
            </a:extLst>
          </p:cNvPr>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a:extLst>
              <a:ext uri="{FF2B5EF4-FFF2-40B4-BE49-F238E27FC236}">
                <a16:creationId xmlns:a16="http://schemas.microsoft.com/office/drawing/2014/main" id="{AD0AB5FD-0ACA-75A1-90AD-47D2BFD1B39E}"/>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9155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E8F4F-F1F8-4749-BCB0-F43C447D54F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8425D22-04AF-46BD-8245-5112DEBBF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4D20E4F-10C5-4146-951C-7F71EB81732A}"/>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5" name="Fußzeilenplatzhalter 4">
            <a:extLst>
              <a:ext uri="{FF2B5EF4-FFF2-40B4-BE49-F238E27FC236}">
                <a16:creationId xmlns:a16="http://schemas.microsoft.com/office/drawing/2014/main" id="{EFEB31A9-59D6-425F-AEDC-650F980C0C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81C785-60DF-4092-82E2-287972CDB77C}"/>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3948691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EB268-3B35-6F14-A1B7-44943833AB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87CFF3A-1FA8-0A87-E8F1-C91BE9414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2433624-2D72-6066-17B0-4869E633B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BCADED-23D4-8BB2-281E-39BB834FE786}"/>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6" name="Fußzeilenplatzhalter 5">
            <a:extLst>
              <a:ext uri="{FF2B5EF4-FFF2-40B4-BE49-F238E27FC236}">
                <a16:creationId xmlns:a16="http://schemas.microsoft.com/office/drawing/2014/main" id="{22968E51-5118-05B7-84A4-73D16174DA9C}"/>
              </a:ext>
            </a:extLst>
          </p:cNvPr>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a:extLst>
              <a:ext uri="{FF2B5EF4-FFF2-40B4-BE49-F238E27FC236}">
                <a16:creationId xmlns:a16="http://schemas.microsoft.com/office/drawing/2014/main" id="{611B14D6-2627-1A0A-EEC5-43C99C8EA151}"/>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32389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7494B-670C-2C40-B1FD-62C24C5548F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1D2CAF2-E1D3-820E-33C7-1CA8BA586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2DDA7BB-C914-92E5-439D-6A129378D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248862-8BAF-A75A-76C4-B7706F164E11}"/>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6" name="Fußzeilenplatzhalter 5">
            <a:extLst>
              <a:ext uri="{FF2B5EF4-FFF2-40B4-BE49-F238E27FC236}">
                <a16:creationId xmlns:a16="http://schemas.microsoft.com/office/drawing/2014/main" id="{E9FB3547-E348-C253-D37F-B965E9D053E9}"/>
              </a:ext>
            </a:extLst>
          </p:cNvPr>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a:extLst>
              <a:ext uri="{FF2B5EF4-FFF2-40B4-BE49-F238E27FC236}">
                <a16:creationId xmlns:a16="http://schemas.microsoft.com/office/drawing/2014/main" id="{1734DADD-3451-24E9-BD75-7C118BC4BDD5}"/>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50385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C8549-4FF7-0923-2BA3-E78FC00C2A6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8265E3D-82FE-8568-6494-ED68214057F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DB1DB95-B24C-2E35-3EFA-E959E9DC3D95}"/>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CD7A2FC3-2346-0A0E-37A4-AFB63B631055}"/>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CBF048D8-E2C8-7FF6-200D-6BEB77FFC179}"/>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00908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869F42-9721-D184-EB05-061CD620494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7AE976A-6FC0-EEA9-9EAB-43427AA7BD2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D8CC78-6F62-0430-C339-A9F37F8E5773}"/>
              </a:ext>
            </a:extLst>
          </p:cNvPr>
          <p:cNvSpPr>
            <a:spLocks noGrp="1"/>
          </p:cNvSpPr>
          <p:nvPr>
            <p:ph type="dt" sz="half" idx="10"/>
          </p:nvPr>
        </p:nvSpPr>
        <p:spPr/>
        <p:txBody>
          <a:body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DE20589E-794E-7844-9D41-9ABFF6534607}"/>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12E30644-E25E-FED2-3A46-93A1BB133A41}"/>
              </a:ext>
            </a:extLst>
          </p:cNvPr>
          <p:cNvSpPr>
            <a:spLocks noGrp="1"/>
          </p:cNvSpPr>
          <p:nvPr>
            <p:ph type="sldNum" sz="quarter" idx="12"/>
          </p:nvPr>
        </p:nvSpPr>
        <p:spPr/>
        <p:txBody>
          <a:body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99591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99"/>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6972FBE-E852-4200-BA22-7D4EACDA5561}" type="datetime1">
              <a:rPr lang="de-DE" smtClean="0">
                <a:solidFill>
                  <a:prstClr val="black">
                    <a:tint val="75000"/>
                  </a:prstClr>
                </a:solidFill>
              </a:rPr>
              <a:t>14.11.2025</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210104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0BD311A-1FB6-4235-96D5-B2DA1120DFFB}" type="datetime1">
              <a:rPr lang="de-DE" smtClean="0">
                <a:solidFill>
                  <a:prstClr val="black">
                    <a:tint val="75000"/>
                  </a:prstClr>
                </a:solidFill>
              </a:rPr>
              <a:t>14.11.2025</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8298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74"/>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518BF3E2-6F78-4021-8B17-D30F080373E7}" type="datetime1">
              <a:rPr lang="de-DE" smtClean="0">
                <a:solidFill>
                  <a:prstClr val="black">
                    <a:tint val="75000"/>
                  </a:prstClr>
                </a:solidFill>
              </a:rPr>
              <a:t>14.11.2025</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036702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92D60C7-4DBF-4A79-86CF-0208848FC583}" type="datetime1">
              <a:rPr lang="de-DE" smtClean="0">
                <a:solidFill>
                  <a:prstClr val="black">
                    <a:tint val="75000"/>
                  </a:prstClr>
                </a:solidFill>
              </a:rPr>
              <a:t>14.11.2025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746181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4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4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4B1B206-AACE-4A20-8078-B1A86B8F40F1}" type="datetime1">
              <a:rPr lang="de-DE" smtClean="0">
                <a:solidFill>
                  <a:prstClr val="black">
                    <a:tint val="75000"/>
                  </a:prstClr>
                </a:solidFill>
              </a:rPr>
              <a:t>14.11.2025</a:t>
            </a:fld>
            <a:endParaRPr lang="de-DE" dirty="0">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dirty="0">
              <a:solidFill>
                <a:prstClr val="black">
                  <a:tint val="75000"/>
                </a:prstClr>
              </a:solidFill>
            </a:endParaRPr>
          </a:p>
        </p:txBody>
      </p:sp>
      <p:sp>
        <p:nvSpPr>
          <p:cNvPr id="9" name="Foliennummernplatzhalter 8"/>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832650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2509CB8-85B2-4881-9803-4C4AC02A64BD}" type="datetime1">
              <a:rPr lang="de-DE" smtClean="0">
                <a:solidFill>
                  <a:prstClr val="black">
                    <a:tint val="75000"/>
                  </a:prstClr>
                </a:solidFill>
              </a:rPr>
              <a:t>14.11.2025</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10567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7F143-DC0D-4204-9A20-79C50BA067A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BFAC610-8A7F-4A90-9488-A219C7B3521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DF247D4-B6E8-4BE4-8DBC-019106DDDBA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E48C057-1EC8-4722-ABA5-84424E054C5C}"/>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6" name="Fußzeilenplatzhalter 5">
            <a:extLst>
              <a:ext uri="{FF2B5EF4-FFF2-40B4-BE49-F238E27FC236}">
                <a16:creationId xmlns:a16="http://schemas.microsoft.com/office/drawing/2014/main" id="{8C630FE6-ABAA-41D4-8529-AC8B13698F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1875F6B-D59A-4CC4-BD85-49031E636782}"/>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334614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BC599AE-5FBF-4DF4-880D-3E709B3AE884}" type="datetime1">
              <a:rPr lang="de-DE" smtClean="0">
                <a:solidFill>
                  <a:prstClr val="black">
                    <a:tint val="75000"/>
                  </a:prstClr>
                </a:solidFill>
              </a:rPr>
              <a:t>14.11.2025</a:t>
            </a:fld>
            <a:endParaRPr lang="de-DE" dirty="0">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210330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5"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5"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E04CFAD-519C-46E5-B707-C84B7FB6E94B}" type="datetime1">
              <a:rPr lang="de-DE" smtClean="0">
                <a:solidFill>
                  <a:prstClr val="black">
                    <a:tint val="75000"/>
                  </a:prstClr>
                </a:solidFill>
              </a:rPr>
              <a:t>14.11.2025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140718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AA1F15F-608E-4E3B-90E0-E6BEE58F6441}" type="datetime1">
              <a:rPr lang="de-DE" smtClean="0">
                <a:solidFill>
                  <a:prstClr val="black">
                    <a:tint val="75000"/>
                  </a:prstClr>
                </a:solidFill>
              </a:rPr>
              <a:t>14.11.2025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201517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4092B0A-8DEA-4635-AA36-BA8E2FA0A8DA}" type="datetime1">
              <a:rPr lang="de-DE" smtClean="0">
                <a:solidFill>
                  <a:prstClr val="black">
                    <a:tint val="75000"/>
                  </a:prstClr>
                </a:solidFill>
              </a:rPr>
              <a:t>14.11.2025</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828353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609600" y="274640"/>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292E7FB-4B09-49A8-A37C-145F51955E26}" type="datetime1">
              <a:rPr lang="de-DE" smtClean="0">
                <a:solidFill>
                  <a:prstClr val="black">
                    <a:tint val="75000"/>
                  </a:prstClr>
                </a:solidFill>
              </a:rPr>
              <a:t>14.11.2025</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579859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E876F6C-AB57-4468-A881-DC922BD2D10A}"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14684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ADCAE89-D88E-4522-A7D0-1DE72E8C95F8}"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pic>
        <p:nvPicPr>
          <p:cNvPr id="7" name="Grafik 6">
            <a:extLst>
              <a:ext uri="{FF2B5EF4-FFF2-40B4-BE49-F238E27FC236}">
                <a16:creationId xmlns:a16="http://schemas.microsoft.com/office/drawing/2014/main" id="{A83778A7-A81D-4E36-93DB-F073A1EA8296}"/>
              </a:ext>
            </a:extLst>
          </p:cNvPr>
          <p:cNvPicPr>
            <a:picLocks noChangeAspect="1"/>
          </p:cNvPicPr>
          <p:nvPr userDrawn="1"/>
        </p:nvPicPr>
        <p:blipFill>
          <a:blip r:embed="rId2"/>
          <a:stretch>
            <a:fillRect/>
          </a:stretch>
        </p:blipFill>
        <p:spPr>
          <a:xfrm>
            <a:off x="9771677" y="-118242"/>
            <a:ext cx="2420323" cy="2292295"/>
          </a:xfrm>
          <a:prstGeom prst="rect">
            <a:avLst/>
          </a:prstGeom>
        </p:spPr>
      </p:pic>
    </p:spTree>
    <p:extLst>
      <p:ext uri="{BB962C8B-B14F-4D97-AF65-F5344CB8AC3E}">
        <p14:creationId xmlns:p14="http://schemas.microsoft.com/office/powerpoint/2010/main" val="3827233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0483A1B-74DC-4C91-9752-77E9E5B64827}"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41402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BE009E9-6DFC-4C2D-A1CF-4A1386D12F41}" type="datetime1">
              <a:rPr lang="de-DE" smtClean="0">
                <a:solidFill>
                  <a:prstClr val="black">
                    <a:tint val="75000"/>
                  </a:prstClr>
                </a:solidFill>
              </a:rPr>
              <a:t>14.11.2025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1199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9"/>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9"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2"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34E1C56-0C17-4782-904E-761494C122BF}" type="datetime1">
              <a:rPr lang="de-DE" smtClean="0">
                <a:solidFill>
                  <a:prstClr val="black">
                    <a:tint val="75000"/>
                  </a:prstClr>
                </a:solidFill>
              </a:rPr>
              <a:t>14.11.2025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0537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2552-CC44-4DBE-9B65-10DFB121A6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0B5189C-E4D1-49AA-AAC6-36A728A66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6F89AFB-D38D-4373-8899-79E81A2B51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E148378-FCD5-4445-9E62-E9D1DF394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E3BE11-C06F-45ED-A7A0-5ECBA00C4AF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9EFC814-8E48-4F90-A8C3-039BC0251FA1}"/>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8" name="Fußzeilenplatzhalter 7">
            <a:extLst>
              <a:ext uri="{FF2B5EF4-FFF2-40B4-BE49-F238E27FC236}">
                <a16:creationId xmlns:a16="http://schemas.microsoft.com/office/drawing/2014/main" id="{8B295BD3-F6F9-4C12-B34C-6164A853F73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010EDD3-426E-430A-9CF7-869B8A9DD175}"/>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692741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FD5B828-5C5E-489B-8BF1-031C7A694977}" type="datetime1">
              <a:rPr lang="de-DE" smtClean="0">
                <a:solidFill>
                  <a:prstClr val="black">
                    <a:tint val="75000"/>
                  </a:prstClr>
                </a:solidFill>
              </a:rPr>
              <a:t>14.11.2025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2591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5249A7-67E6-4061-87D9-631E29AD63EE}" type="datetime1">
              <a:rPr lang="de-DE" smtClean="0">
                <a:solidFill>
                  <a:prstClr val="black">
                    <a:tint val="75000"/>
                  </a:prstClr>
                </a:solidFill>
              </a:rPr>
              <a:t>14.11.2025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90737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CCD09FC8-5271-44CD-8AE2-94779BA9DB69}" type="datetime1">
              <a:rPr lang="de-DE" smtClean="0">
                <a:solidFill>
                  <a:prstClr val="black">
                    <a:tint val="75000"/>
                  </a:prstClr>
                </a:solidFill>
              </a:rPr>
              <a:t>14.11.2025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50220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2FC29A90-D209-4E18-8112-E22853528A11}" type="datetime1">
              <a:rPr lang="de-DE" smtClean="0">
                <a:solidFill>
                  <a:prstClr val="black">
                    <a:tint val="75000"/>
                  </a:prstClr>
                </a:solidFill>
              </a:rPr>
              <a:t>14.11.2025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15685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F4C237B-6227-4D46-98D5-08836E66AEFC}"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24073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2"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2"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5D7DABE-AB5B-4A77-B443-AF041AAB1E68}"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205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D6DC1-2BE9-4503-98C1-28BEE9593DA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DF682C9-D882-441D-BAC2-689B778FD3AA}"/>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4" name="Fußzeilenplatzhalter 3">
            <a:extLst>
              <a:ext uri="{FF2B5EF4-FFF2-40B4-BE49-F238E27FC236}">
                <a16:creationId xmlns:a16="http://schemas.microsoft.com/office/drawing/2014/main" id="{7EDFBC15-9D84-4F56-99B8-AAE6FD84CA6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531B071-0E19-496A-9D58-CD96E83E7CC3}"/>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199514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A81EC04-1FEA-467A-AC22-363F3219B686}"/>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3" name="Fußzeilenplatzhalter 2">
            <a:extLst>
              <a:ext uri="{FF2B5EF4-FFF2-40B4-BE49-F238E27FC236}">
                <a16:creationId xmlns:a16="http://schemas.microsoft.com/office/drawing/2014/main" id="{92345799-A003-4067-96F1-4E0844FAC92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2726BBE-C912-4A4C-977D-D5BE23320800}"/>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103454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EDB8B-08DC-443B-B6DF-6FB6C0BEE2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0B8495B-B64D-43F2-9262-1E88AD545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781435F-4FAE-4A0E-A96A-882340DEA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66CBDD-BF12-49B4-87EE-9C9FAD319EC9}"/>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6" name="Fußzeilenplatzhalter 5">
            <a:extLst>
              <a:ext uri="{FF2B5EF4-FFF2-40B4-BE49-F238E27FC236}">
                <a16:creationId xmlns:a16="http://schemas.microsoft.com/office/drawing/2014/main" id="{86678DD8-3C32-40EE-A93C-5EF9BF61CC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38BF08-5EF3-4F83-8BE5-5DA76ECA0986}"/>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11988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2B7A8-3A1D-4925-994C-FC834DEDC28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9B9D077-B804-4615-8A6F-8A4097763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8B78FAF-3025-4032-BF27-478241935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83D1911-B5FF-47D5-A886-500517771BFF}"/>
              </a:ext>
            </a:extLst>
          </p:cNvPr>
          <p:cNvSpPr>
            <a:spLocks noGrp="1"/>
          </p:cNvSpPr>
          <p:nvPr>
            <p:ph type="dt" sz="half" idx="10"/>
          </p:nvPr>
        </p:nvSpPr>
        <p:spPr/>
        <p:txBody>
          <a:bodyPr/>
          <a:lstStyle/>
          <a:p>
            <a:fld id="{33C7EB4D-6C66-4995-99DC-AEC24491EB7E}" type="datetimeFigureOut">
              <a:rPr lang="de-DE" smtClean="0"/>
              <a:t>14.11.2025</a:t>
            </a:fld>
            <a:endParaRPr lang="de-DE"/>
          </a:p>
        </p:txBody>
      </p:sp>
      <p:sp>
        <p:nvSpPr>
          <p:cNvPr id="6" name="Fußzeilenplatzhalter 5">
            <a:extLst>
              <a:ext uri="{FF2B5EF4-FFF2-40B4-BE49-F238E27FC236}">
                <a16:creationId xmlns:a16="http://schemas.microsoft.com/office/drawing/2014/main" id="{825690EA-23AD-4066-9612-D4C36FA6C1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D697BDF-EB88-4F17-8754-B9C733DB8D74}"/>
              </a:ext>
            </a:extLst>
          </p:cNvPr>
          <p:cNvSpPr>
            <a:spLocks noGrp="1"/>
          </p:cNvSpPr>
          <p:nvPr>
            <p:ph type="sldNum" sz="quarter" idx="12"/>
          </p:nvPr>
        </p:nvSpPr>
        <p:spPr/>
        <p:txBody>
          <a:bodyPr/>
          <a:lstStyle/>
          <a:p>
            <a:fld id="{5989B39B-F89C-4C4C-96A7-0131C0666E66}" type="slidenum">
              <a:rPr lang="de-DE" smtClean="0"/>
              <a:t>‹Nr.›</a:t>
            </a:fld>
            <a:endParaRPr lang="de-DE"/>
          </a:p>
        </p:txBody>
      </p:sp>
    </p:spTree>
    <p:extLst>
      <p:ext uri="{BB962C8B-B14F-4D97-AF65-F5344CB8AC3E}">
        <p14:creationId xmlns:p14="http://schemas.microsoft.com/office/powerpoint/2010/main" val="133270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52D89C6-2E4B-4BFF-8B46-1E4343832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07D3CE9-BECB-4CD6-BC80-4CE0FC8B3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3E250F-E691-4444-ABD6-CB1038D6B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7EB4D-6C66-4995-99DC-AEC24491EB7E}" type="datetimeFigureOut">
              <a:rPr lang="de-DE" smtClean="0"/>
              <a:t>14.11.2025</a:t>
            </a:fld>
            <a:endParaRPr lang="de-DE"/>
          </a:p>
        </p:txBody>
      </p:sp>
      <p:sp>
        <p:nvSpPr>
          <p:cNvPr id="5" name="Fußzeilenplatzhalter 4">
            <a:extLst>
              <a:ext uri="{FF2B5EF4-FFF2-40B4-BE49-F238E27FC236}">
                <a16:creationId xmlns:a16="http://schemas.microsoft.com/office/drawing/2014/main" id="{435A64B4-7DB4-498F-88E1-A2E6E455F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C55CF0F-76AF-4E46-BDEE-3D501D1E0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9B39B-F89C-4C4C-96A7-0131C0666E66}" type="slidenum">
              <a:rPr lang="de-DE" smtClean="0"/>
              <a:t>‹Nr.›</a:t>
            </a:fld>
            <a:endParaRPr lang="de-DE"/>
          </a:p>
        </p:txBody>
      </p:sp>
    </p:spTree>
    <p:extLst>
      <p:ext uri="{BB962C8B-B14F-4D97-AF65-F5344CB8AC3E}">
        <p14:creationId xmlns:p14="http://schemas.microsoft.com/office/powerpoint/2010/main" val="2337463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DB942-14CD-4732-AC70-9DA31FD64266}"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14292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B30F1D-F14C-C88B-1E66-6EEC7A33A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75DF211-59EA-7857-1844-71FBD10D6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54A811-58FD-C2ED-16B1-55ED93636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B75D5-DFA5-4109-9D10-48524B197315}" type="datetimeFigureOut">
              <a:rPr lang="de-DE" smtClean="0">
                <a:solidFill>
                  <a:prstClr val="black">
                    <a:tint val="75000"/>
                  </a:prstClr>
                </a:solidFill>
              </a:rPr>
              <a:pPr/>
              <a:t>14.11.2025</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7EF0BAFC-8F1A-D508-5D66-DBF46D93D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687CF762-D2E2-0E6D-D3BB-82326A634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89C0E-DF64-4053-99C2-08C66CC8BC09}"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8266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42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03455-3EE8-4353-AA7C-F492DC3CBCA1}" type="datetime1">
              <a:rPr lang="de-DE" smtClean="0">
                <a:solidFill>
                  <a:prstClr val="black">
                    <a:tint val="75000"/>
                  </a:prstClr>
                </a:solidFill>
              </a:rPr>
              <a:t>14.11.2025</a:t>
            </a:fld>
            <a:endParaRPr lang="de-DE" dirty="0">
              <a:solidFill>
                <a:prstClr val="black">
                  <a:tint val="75000"/>
                </a:prstClr>
              </a:solidFill>
            </a:endParaRPr>
          </a:p>
        </p:txBody>
      </p:sp>
      <p:sp>
        <p:nvSpPr>
          <p:cNvPr id="5" name="Fußzeilenplatzhalter 4"/>
          <p:cNvSpPr>
            <a:spLocks noGrp="1"/>
          </p:cNvSpPr>
          <p:nvPr>
            <p:ph type="ftr" sz="quarter" idx="3"/>
          </p:nvPr>
        </p:nvSpPr>
        <p:spPr>
          <a:xfrm>
            <a:off x="4165600" y="635642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8737600" y="635642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82078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08775-44A6-42A9-AC4B-3FC9510C18B2}" type="datetime1">
              <a:rPr lang="de-DE" smtClean="0">
                <a:solidFill>
                  <a:prstClr val="black">
                    <a:tint val="75000"/>
                  </a:prstClr>
                </a:solidFill>
              </a:rPr>
              <a:t>14.11.2025</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ACDE4-43FF-4255-992E-8105224888F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757818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Layout" Target="../diagrams/layout3.xml"/><Relationship Id="rId21" Type="http://schemas.openxmlformats.org/officeDocument/2006/relationships/diagramColors" Target="../diagrams/colors6.xml"/><Relationship Id="rId7" Type="http://schemas.openxmlformats.org/officeDocument/2006/relationships/diagramData" Target="../diagrams/data4.xml"/><Relationship Id="rId12" Type="http://schemas.openxmlformats.org/officeDocument/2006/relationships/image" Target="../media/image4.png"/><Relationship Id="rId17" Type="http://schemas.microsoft.com/office/2007/relationships/diagramDrawing" Target="../diagrams/drawing5.xml"/><Relationship Id="rId2" Type="http://schemas.openxmlformats.org/officeDocument/2006/relationships/diagramData" Target="../diagrams/data3.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QuickStyle" Target="../diagrams/quickStyle5.xml"/><Relationship Id="rId23" Type="http://schemas.openxmlformats.org/officeDocument/2006/relationships/image" Target="../media/image8.png"/><Relationship Id="rId10" Type="http://schemas.openxmlformats.org/officeDocument/2006/relationships/diagramColors" Target="../diagrams/colors4.xml"/><Relationship Id="rId19" Type="http://schemas.openxmlformats.org/officeDocument/2006/relationships/diagramLayout" Target="../diagrams/layout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64623" y="4693125"/>
            <a:ext cx="11739110" cy="1774209"/>
          </a:xfrm>
        </p:spPr>
        <p:txBody>
          <a:bodyPr>
            <a:normAutofit fontScale="92500" lnSpcReduction="20000"/>
          </a:bodyPr>
          <a:lstStyle/>
          <a:p>
            <a:pPr lvl="0" algn="l">
              <a:lnSpc>
                <a:spcPct val="100000"/>
              </a:lnSpc>
              <a:spcBef>
                <a:spcPct val="20000"/>
              </a:spcBef>
            </a:pPr>
            <a:r>
              <a:rPr lang="de-DE" b="1" dirty="0">
                <a:solidFill>
                  <a:srgbClr val="008000"/>
                </a:solidFill>
              </a:rPr>
              <a:t>Gegen unseren Willen e.V.</a:t>
            </a:r>
            <a:r>
              <a:rPr lang="de-DE" b="1" dirty="0">
                <a:solidFill>
                  <a:srgbClr val="008000"/>
                </a:solidFill>
                <a:effectLst>
                  <a:outerShdw blurRad="38100" dist="38100" dir="2700000" algn="tl">
                    <a:srgbClr val="000000">
                      <a:alpha val="43137"/>
                    </a:srgbClr>
                  </a:outerShdw>
                </a:effectLst>
              </a:rPr>
              <a:t>	</a:t>
            </a:r>
            <a:r>
              <a:rPr lang="de-DE" b="1" dirty="0">
                <a:solidFill>
                  <a:srgbClr val="008000"/>
                </a:solidFill>
              </a:rPr>
              <a:t>			Kontakt</a:t>
            </a:r>
            <a:endParaRPr lang="de-DE" dirty="0">
              <a:solidFill>
                <a:prstClr val="black"/>
              </a:solidFill>
            </a:endParaRPr>
          </a:p>
          <a:p>
            <a:pPr lvl="0" algn="l">
              <a:lnSpc>
                <a:spcPct val="100000"/>
              </a:lnSpc>
              <a:spcBef>
                <a:spcPct val="20000"/>
              </a:spcBef>
            </a:pPr>
            <a:r>
              <a:rPr lang="de-DE" dirty="0">
                <a:solidFill>
                  <a:prstClr val="black"/>
                </a:solidFill>
              </a:rPr>
              <a:t>Beratungs- und Präventionsstelle 			Tel.: 06431-92343</a:t>
            </a:r>
          </a:p>
          <a:p>
            <a:pPr lvl="0" algn="l">
              <a:lnSpc>
                <a:spcPct val="100000"/>
              </a:lnSpc>
              <a:spcBef>
                <a:spcPct val="20000"/>
              </a:spcBef>
            </a:pPr>
            <a:r>
              <a:rPr lang="de-DE" dirty="0">
                <a:solidFill>
                  <a:prstClr val="black"/>
                </a:solidFill>
              </a:rPr>
              <a:t>zu sexueller Gewalt im Landkreis Limburg-Weilburg	Fax: 06431-92345</a:t>
            </a:r>
          </a:p>
          <a:p>
            <a:pPr lvl="0" algn="l">
              <a:lnSpc>
                <a:spcPct val="100000"/>
              </a:lnSpc>
              <a:spcBef>
                <a:spcPct val="20000"/>
              </a:spcBef>
            </a:pPr>
            <a:r>
              <a:rPr lang="de-DE" dirty="0" err="1">
                <a:solidFill>
                  <a:prstClr val="black"/>
                </a:solidFill>
              </a:rPr>
              <a:t>Diezer</a:t>
            </a:r>
            <a:r>
              <a:rPr lang="de-DE" dirty="0">
                <a:solidFill>
                  <a:prstClr val="black"/>
                </a:solidFill>
              </a:rPr>
              <a:t> Str. 10						Homepage: www.gegen-unseren-willen.de</a:t>
            </a:r>
          </a:p>
          <a:p>
            <a:pPr lvl="0" algn="l">
              <a:lnSpc>
                <a:spcPct val="100000"/>
              </a:lnSpc>
              <a:spcBef>
                <a:spcPct val="20000"/>
              </a:spcBef>
            </a:pPr>
            <a:r>
              <a:rPr lang="de-DE" dirty="0">
                <a:solidFill>
                  <a:prstClr val="black"/>
                </a:solidFill>
              </a:rPr>
              <a:t>65549 Limburg						Email: kontakt@gegen-unseren-willen.de</a:t>
            </a:r>
          </a:p>
          <a:p>
            <a:endParaRPr lang="de-DE" dirty="0"/>
          </a:p>
        </p:txBody>
      </p:sp>
      <p:pic>
        <p:nvPicPr>
          <p:cNvPr id="1026" name="Picture 2" descr="M:\Logos\NEUES guw_logo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2345" y="0"/>
            <a:ext cx="1929655" cy="182978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r="42952"/>
          <a:stretch/>
        </p:blipFill>
        <p:spPr>
          <a:xfrm>
            <a:off x="256418" y="3236195"/>
            <a:ext cx="1776411" cy="1556952"/>
          </a:xfrm>
          <a:prstGeom prst="rect">
            <a:avLst/>
          </a:prstGeom>
        </p:spPr>
      </p:pic>
      <p:sp>
        <p:nvSpPr>
          <p:cNvPr id="7" name="Titel 1">
            <a:extLst>
              <a:ext uri="{FF2B5EF4-FFF2-40B4-BE49-F238E27FC236}">
                <a16:creationId xmlns:a16="http://schemas.microsoft.com/office/drawing/2014/main" id="{ED0B284C-1EBA-7802-D6ED-81EDAFD5E107}"/>
              </a:ext>
            </a:extLst>
          </p:cNvPr>
          <p:cNvSpPr txBox="1">
            <a:spLocks/>
          </p:cNvSpPr>
          <p:nvPr/>
        </p:nvSpPr>
        <p:spPr>
          <a:xfrm>
            <a:off x="472088" y="657316"/>
            <a:ext cx="10755084" cy="1904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de-DE" sz="4000" b="1" dirty="0">
                <a:solidFill>
                  <a:srgbClr val="00B050"/>
                </a:solidFill>
                <a:latin typeface="Calibri"/>
              </a:rPr>
              <a:t>Die Rolle der Angehörigen und der </a:t>
            </a:r>
          </a:p>
          <a:p>
            <a:pPr marL="0" marR="0" lvl="0" indent="0" defTabSz="914400" rtl="0" eaLnBrk="1" fontAlgn="auto" latinLnBrk="0" hangingPunct="1">
              <a:lnSpc>
                <a:spcPct val="100000"/>
              </a:lnSpc>
              <a:spcBef>
                <a:spcPts val="0"/>
              </a:spcBef>
              <a:spcAft>
                <a:spcPts val="0"/>
              </a:spcAft>
              <a:buClrTx/>
              <a:buSzTx/>
              <a:buFontTx/>
              <a:buNone/>
              <a:tabLst/>
              <a:defRPr/>
            </a:pPr>
            <a:r>
              <a:rPr lang="de-DE" sz="4000" b="1" dirty="0">
                <a:solidFill>
                  <a:srgbClr val="00B050"/>
                </a:solidFill>
                <a:latin typeface="Calibri"/>
              </a:rPr>
              <a:t>gesetzlichen Betreuer*innen im Kontext </a:t>
            </a:r>
          </a:p>
          <a:p>
            <a:pPr marL="0" marR="0" lvl="0" indent="0" defTabSz="914400" rtl="0" eaLnBrk="1" fontAlgn="auto" latinLnBrk="0" hangingPunct="1">
              <a:lnSpc>
                <a:spcPct val="100000"/>
              </a:lnSpc>
              <a:spcBef>
                <a:spcPts val="0"/>
              </a:spcBef>
              <a:spcAft>
                <a:spcPts val="0"/>
              </a:spcAft>
              <a:buClrTx/>
              <a:buSzTx/>
              <a:buFontTx/>
              <a:buNone/>
              <a:tabLst/>
              <a:defRPr/>
            </a:pPr>
            <a:r>
              <a:rPr lang="de-DE" sz="4000" b="1" dirty="0">
                <a:solidFill>
                  <a:srgbClr val="00B050"/>
                </a:solidFill>
                <a:latin typeface="Calibri"/>
              </a:rPr>
              <a:t>des Gewaltschutzes</a:t>
            </a:r>
            <a:endParaRPr kumimoji="0" lang="de-DE" sz="40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2" name="Textfeld 1">
            <a:extLst>
              <a:ext uri="{FF2B5EF4-FFF2-40B4-BE49-F238E27FC236}">
                <a16:creationId xmlns:a16="http://schemas.microsoft.com/office/drawing/2014/main" id="{31C28AE0-9214-77FB-B4C9-1370369FE3A9}"/>
              </a:ext>
            </a:extLst>
          </p:cNvPr>
          <p:cNvSpPr txBox="1"/>
          <p:nvPr/>
        </p:nvSpPr>
        <p:spPr>
          <a:xfrm>
            <a:off x="2353733" y="3041330"/>
            <a:ext cx="8966199" cy="923330"/>
          </a:xfrm>
          <a:prstGeom prst="rect">
            <a:avLst/>
          </a:prstGeom>
          <a:noFill/>
        </p:spPr>
        <p:txBody>
          <a:bodyPr wrap="square" rtlCol="0">
            <a:spAutoFit/>
          </a:bodyPr>
          <a:lstStyle/>
          <a:p>
            <a:r>
              <a:rPr lang="de-DE" sz="3600" dirty="0"/>
              <a:t>Referentin: Antje Bremer, Sozialarbeiterin B.A.</a:t>
            </a:r>
          </a:p>
          <a:p>
            <a:r>
              <a:rPr lang="de-DE" dirty="0"/>
              <a:t>	</a:t>
            </a:r>
          </a:p>
        </p:txBody>
      </p:sp>
    </p:spTree>
    <p:extLst>
      <p:ext uri="{BB962C8B-B14F-4D97-AF65-F5344CB8AC3E}">
        <p14:creationId xmlns:p14="http://schemas.microsoft.com/office/powerpoint/2010/main" val="260529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9756C9-F790-8C64-E0BE-4C4453B0D0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DFFB05-5F07-B069-CEAE-B4CD3B7F6476}"/>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Polizei eingeschaltet/Anzeige erstattet:</a:t>
            </a:r>
          </a:p>
        </p:txBody>
      </p:sp>
      <p:sp>
        <p:nvSpPr>
          <p:cNvPr id="3" name="Inhaltsplatzhalter 2">
            <a:extLst>
              <a:ext uri="{FF2B5EF4-FFF2-40B4-BE49-F238E27FC236}">
                <a16:creationId xmlns:a16="http://schemas.microsoft.com/office/drawing/2014/main" id="{6860EAB5-240E-283E-17B6-8B009C73C7C6}"/>
              </a:ext>
            </a:extLst>
          </p:cNvPr>
          <p:cNvSpPr>
            <a:spLocks noGrp="1"/>
          </p:cNvSpPr>
          <p:nvPr>
            <p:ph idx="1"/>
          </p:nvPr>
        </p:nvSpPr>
        <p:spPr>
          <a:xfrm>
            <a:off x="838199" y="2167468"/>
            <a:ext cx="11150601" cy="4765676"/>
          </a:xfrm>
        </p:spPr>
        <p:txBody>
          <a:bodyPr>
            <a:normAutofit/>
          </a:bodyPr>
          <a:lstStyle/>
          <a:p>
            <a:r>
              <a:rPr lang="de-DE" dirty="0"/>
              <a:t>20-25% haben nach körperlicher Gewalt die Polizei kontaktiert</a:t>
            </a:r>
          </a:p>
          <a:p>
            <a:r>
              <a:rPr lang="de-DE" dirty="0"/>
              <a:t>jede 7. Frau hat nach sex. Gewalt Anzeige erstattet – </a:t>
            </a:r>
          </a:p>
          <a:p>
            <a:r>
              <a:rPr lang="de-DE" dirty="0"/>
              <a:t>Aber: Kein Mann aus dem ambulanten Setting hat nach sex. Gewalt die Polizei kontaktiert!</a:t>
            </a:r>
          </a:p>
          <a:p>
            <a:endParaRPr lang="de-DE" dirty="0"/>
          </a:p>
          <a:p>
            <a:endParaRPr lang="de-DE" dirty="0"/>
          </a:p>
        </p:txBody>
      </p:sp>
      <p:pic>
        <p:nvPicPr>
          <p:cNvPr id="4" name="Grafik 3">
            <a:extLst>
              <a:ext uri="{FF2B5EF4-FFF2-40B4-BE49-F238E27FC236}">
                <a16:creationId xmlns:a16="http://schemas.microsoft.com/office/drawing/2014/main" id="{3ADC0F81-C6BA-48E0-2FB1-8BBDF49EF060}"/>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328683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3250"/>
            <a:ext cx="10515600" cy="1325563"/>
          </a:xfrm>
        </p:spPr>
        <p:txBody>
          <a:bodyPr/>
          <a:lstStyle/>
          <a:p>
            <a:r>
              <a:rPr lang="de-DE" dirty="0">
                <a:solidFill>
                  <a:srgbClr val="00B050"/>
                </a:solidFill>
                <a:latin typeface="+mn-lt"/>
              </a:rPr>
              <a:t>Fallbeispiel 1:</a:t>
            </a:r>
          </a:p>
        </p:txBody>
      </p:sp>
      <p:sp>
        <p:nvSpPr>
          <p:cNvPr id="3" name="Inhaltsplatzhalter 2"/>
          <p:cNvSpPr>
            <a:spLocks noGrp="1"/>
          </p:cNvSpPr>
          <p:nvPr>
            <p:ph idx="1"/>
          </p:nvPr>
        </p:nvSpPr>
        <p:spPr>
          <a:xfrm>
            <a:off x="838200" y="2167468"/>
            <a:ext cx="10515600" cy="4765676"/>
          </a:xfrm>
        </p:spPr>
        <p:txBody>
          <a:bodyPr>
            <a:normAutofit lnSpcReduction="10000"/>
          </a:bodyPr>
          <a:lstStyle/>
          <a:p>
            <a:r>
              <a:rPr lang="de-DE" dirty="0"/>
              <a:t>Lena ist 34 Jahre alt und hat das Down-Syndrom. Sie arbeitet in einer </a:t>
            </a:r>
            <a:r>
              <a:rPr lang="de-DE" dirty="0" err="1"/>
              <a:t>WfbM</a:t>
            </a:r>
            <a:r>
              <a:rPr lang="de-DE" dirty="0"/>
              <a:t>.</a:t>
            </a:r>
          </a:p>
          <a:p>
            <a:r>
              <a:rPr lang="de-DE" dirty="0"/>
              <a:t>Seit 3 Jahren ist Lena mit Martin zusammen, der in derselben </a:t>
            </a:r>
            <a:r>
              <a:rPr lang="de-DE" dirty="0" err="1"/>
              <a:t>WfbM</a:t>
            </a:r>
            <a:r>
              <a:rPr lang="de-DE" dirty="0"/>
              <a:t> arbeitet. Sie wohnen seit einem Jahr in einer gemeinsamen Wohnung. Das Paar wird ambulant von einer Sozialarbeiterin in Alltagsdingen unterstützt.</a:t>
            </a:r>
          </a:p>
          <a:p>
            <a:r>
              <a:rPr lang="de-DE" dirty="0"/>
              <a:t>Lena erwähnt beiläufig in einem Gespräch mit Ihnen, dass Martin und sie jeden Tag Sex haben, weil Martin das „als Mann so braucht“. Lena schildert, dass es ihr manchmal wehtue. Mit Martin darüber reden könne sie nicht so richtig. Sie hat Angst, dass er sich dann trennt.</a:t>
            </a:r>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AD64B337-049C-488E-868D-DC0C779FE7E4}"/>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149376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nvGraphicFramePr>
        <p:xfrm>
          <a:off x="239351" y="1700808"/>
          <a:ext cx="1171330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1151452" y="356659"/>
            <a:ext cx="9889099" cy="748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267" b="1" i="0" u="none" strike="noStrike" kern="1200" cap="none" spc="0" normalizeH="0" baseline="0" noProof="0" dirty="0">
                <a:ln>
                  <a:noFill/>
                </a:ln>
                <a:solidFill>
                  <a:srgbClr val="00B050"/>
                </a:solidFill>
                <a:effectLst/>
                <a:uLnTx/>
                <a:uFillTx/>
                <a:latin typeface="Calibri"/>
                <a:ea typeface="+mn-ea"/>
                <a:cs typeface="+mn-cs"/>
              </a:rPr>
              <a:t>Folgen und Symptome</a:t>
            </a:r>
          </a:p>
        </p:txBody>
      </p:sp>
      <p:pic>
        <p:nvPicPr>
          <p:cNvPr id="4" name="Picture 2">
            <a:extLst>
              <a:ext uri="{FF2B5EF4-FFF2-40B4-BE49-F238E27FC236}">
                <a16:creationId xmlns:a16="http://schemas.microsoft.com/office/drawing/2014/main" id="{8CC3E5B5-985C-4B4D-AAD2-803CFF4153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32437" y="1"/>
            <a:ext cx="2159563" cy="20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39351" y="1316765"/>
            <a:ext cx="89289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sng" strike="noStrike" kern="1200" cap="none" spc="0" normalizeH="0" baseline="0" noProof="0" dirty="0">
                <a:ln>
                  <a:noFill/>
                </a:ln>
                <a:solidFill>
                  <a:prstClr val="black"/>
                </a:solidFill>
                <a:effectLst/>
                <a:uLnTx/>
                <a:uFillTx/>
                <a:latin typeface="Calibri"/>
                <a:ea typeface="+mn-ea"/>
                <a:cs typeface="+mn-cs"/>
              </a:rPr>
              <a:t>Reaktionen Betroffener können sein:</a:t>
            </a:r>
          </a:p>
        </p:txBody>
      </p:sp>
      <p:sp>
        <p:nvSpPr>
          <p:cNvPr id="5" name="Foliennummernplatzhalter 4">
            <a:extLst>
              <a:ext uri="{FF2B5EF4-FFF2-40B4-BE49-F238E27FC236}">
                <a16:creationId xmlns:a16="http://schemas.microsoft.com/office/drawing/2014/main" id="{38A7F7CE-82F9-7B6F-9084-329DA15A97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ußzeilenplatzhalter 6">
            <a:extLst>
              <a:ext uri="{FF2B5EF4-FFF2-40B4-BE49-F238E27FC236}">
                <a16:creationId xmlns:a16="http://schemas.microsoft.com/office/drawing/2014/main" id="{E3B9A972-A325-FA4B-B2D3-A79AB9B705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624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1549-9B83-5BFC-0CB8-E49C3E8DAF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6B2C6A-840F-D491-7142-7F08C58B063D}"/>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Wege in die Beratung - Barrieren</a:t>
            </a:r>
          </a:p>
        </p:txBody>
      </p:sp>
      <p:sp>
        <p:nvSpPr>
          <p:cNvPr id="3" name="Inhaltsplatzhalter 2">
            <a:extLst>
              <a:ext uri="{FF2B5EF4-FFF2-40B4-BE49-F238E27FC236}">
                <a16:creationId xmlns:a16="http://schemas.microsoft.com/office/drawing/2014/main" id="{8FA025DB-7EE7-A23A-6E8B-C6B661E66E05}"/>
              </a:ext>
            </a:extLst>
          </p:cNvPr>
          <p:cNvSpPr>
            <a:spLocks noGrp="1"/>
          </p:cNvSpPr>
          <p:nvPr>
            <p:ph idx="1"/>
          </p:nvPr>
        </p:nvSpPr>
        <p:spPr>
          <a:xfrm>
            <a:off x="838200" y="2167468"/>
            <a:ext cx="10515600" cy="4765676"/>
          </a:xfrm>
        </p:spPr>
        <p:txBody>
          <a:bodyPr>
            <a:normAutofit/>
          </a:bodyPr>
          <a:lstStyle/>
          <a:p>
            <a:r>
              <a:rPr lang="de-DE" dirty="0"/>
              <a:t>Barrieren (sichtbar und unsichtbar), z.B. wenig Hilfsangebote für Menschen mit Behinderungen, fehlendes Material</a:t>
            </a:r>
          </a:p>
          <a:p>
            <a:r>
              <a:rPr lang="de-DE" dirty="0"/>
              <a:t>Unwissen oder Unsicherheiten auf Seite</a:t>
            </a:r>
          </a:p>
          <a:p>
            <a:pPr lvl="1"/>
            <a:r>
              <a:rPr lang="de-DE" sz="2800" dirty="0"/>
              <a:t>der Betroffenen (z.B. fehlende Sexualaufklärung; wenig Wissen über Grenzen, Rechte sowie Unterstützungsangebote; Scham- und Schuldgefühle)</a:t>
            </a:r>
          </a:p>
          <a:p>
            <a:pPr lvl="1"/>
            <a:r>
              <a:rPr lang="de-DE" sz="2800" dirty="0"/>
              <a:t>der Unterstützer*innen (bzgl. sexualisierter Gewalt, des Hilfesystems; ggf. eigene (Mit-)Betroffenheit; Bedenken, etwas falsch zu machen etc.)</a:t>
            </a:r>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9EE0CBC0-FE14-70A2-944F-D0569CAF2E92}"/>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32880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5889-0C71-C4C0-398C-47877BF19E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550181-D0A8-1517-A246-ED71FB731CC3}"/>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Wege in die Beratung</a:t>
            </a:r>
          </a:p>
        </p:txBody>
      </p:sp>
      <p:sp>
        <p:nvSpPr>
          <p:cNvPr id="3" name="Inhaltsplatzhalter 2">
            <a:extLst>
              <a:ext uri="{FF2B5EF4-FFF2-40B4-BE49-F238E27FC236}">
                <a16:creationId xmlns:a16="http://schemas.microsoft.com/office/drawing/2014/main" id="{25740C12-EEB8-CFAE-EEBF-75EE4F5ED9D7}"/>
              </a:ext>
            </a:extLst>
          </p:cNvPr>
          <p:cNvSpPr>
            <a:spLocks noGrp="1"/>
          </p:cNvSpPr>
          <p:nvPr>
            <p:ph idx="1"/>
          </p:nvPr>
        </p:nvSpPr>
        <p:spPr>
          <a:xfrm>
            <a:off x="838200" y="2167468"/>
            <a:ext cx="10515600" cy="4765676"/>
          </a:xfrm>
        </p:spPr>
        <p:txBody>
          <a:bodyPr>
            <a:normAutofit/>
          </a:bodyPr>
          <a:lstStyle/>
          <a:p>
            <a:pPr marL="0" indent="0">
              <a:buNone/>
            </a:pPr>
            <a:r>
              <a:rPr lang="de-DE" dirty="0">
                <a:sym typeface="Wingdings" panose="05000000000000000000" pitchFamily="2" charset="2"/>
              </a:rPr>
              <a:t> h</a:t>
            </a:r>
            <a:r>
              <a:rPr lang="de-DE" dirty="0"/>
              <a:t>äufig viel Unterstützung notwendig</a:t>
            </a:r>
          </a:p>
          <a:p>
            <a:pPr>
              <a:buFont typeface="Wingdings" panose="05000000000000000000" pitchFamily="2" charset="2"/>
              <a:buChar char="à"/>
            </a:pPr>
            <a:r>
              <a:rPr lang="de-DE" dirty="0"/>
              <a:t> Schnittstellen sind entscheidend!</a:t>
            </a:r>
          </a:p>
          <a:p>
            <a:pPr>
              <a:buFont typeface="Wingdings" panose="05000000000000000000" pitchFamily="2" charset="2"/>
              <a:buChar char="à"/>
            </a:pPr>
            <a:r>
              <a:rPr lang="de-DE" dirty="0"/>
              <a:t> Beratung oft in der Triade </a:t>
            </a:r>
          </a:p>
          <a:p>
            <a:pPr marL="0" indent="0">
              <a:buNone/>
            </a:pPr>
            <a:endParaRPr lang="de-DE" dirty="0"/>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ACBEFD9E-F0A2-F9AF-1C24-C43EACB5F99F}"/>
              </a:ext>
            </a:extLst>
          </p:cNvPr>
          <p:cNvPicPr>
            <a:picLocks noChangeAspect="1"/>
          </p:cNvPicPr>
          <p:nvPr/>
        </p:nvPicPr>
        <p:blipFill>
          <a:blip r:embed="rId2"/>
          <a:stretch>
            <a:fillRect/>
          </a:stretch>
        </p:blipFill>
        <p:spPr>
          <a:xfrm>
            <a:off x="9903477" y="1"/>
            <a:ext cx="2288523" cy="2167467"/>
          </a:xfrm>
          <a:prstGeom prst="rect">
            <a:avLst/>
          </a:prstGeom>
        </p:spPr>
      </p:pic>
      <p:graphicFrame>
        <p:nvGraphicFramePr>
          <p:cNvPr id="5" name="Diagramm 4">
            <a:extLst>
              <a:ext uri="{FF2B5EF4-FFF2-40B4-BE49-F238E27FC236}">
                <a16:creationId xmlns:a16="http://schemas.microsoft.com/office/drawing/2014/main" id="{337A7693-1103-F47B-86D6-B05E48570FDD}"/>
              </a:ext>
            </a:extLst>
          </p:cNvPr>
          <p:cNvGraphicFramePr/>
          <p:nvPr>
            <p:extLst>
              <p:ext uri="{D42A27DB-BD31-4B8C-83A1-F6EECF244321}">
                <p14:modId xmlns:p14="http://schemas.microsoft.com/office/powerpoint/2010/main" val="4101797746"/>
              </p:ext>
            </p:extLst>
          </p:nvPr>
        </p:nvGraphicFramePr>
        <p:xfrm>
          <a:off x="5546725" y="2406123"/>
          <a:ext cx="5721350" cy="4061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227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4630-2A91-0EA4-30A5-05EEA6E985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4F5C46-85DB-436E-5561-118ECD4B02A8}"/>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Fallbeispiel 2:</a:t>
            </a:r>
          </a:p>
        </p:txBody>
      </p:sp>
      <p:sp>
        <p:nvSpPr>
          <p:cNvPr id="3" name="Inhaltsplatzhalter 2">
            <a:extLst>
              <a:ext uri="{FF2B5EF4-FFF2-40B4-BE49-F238E27FC236}">
                <a16:creationId xmlns:a16="http://schemas.microsoft.com/office/drawing/2014/main" id="{CBB04B84-2013-4F02-FDFB-1ECEBC0B1119}"/>
              </a:ext>
            </a:extLst>
          </p:cNvPr>
          <p:cNvSpPr>
            <a:spLocks noGrp="1"/>
          </p:cNvSpPr>
          <p:nvPr>
            <p:ph idx="1"/>
          </p:nvPr>
        </p:nvSpPr>
        <p:spPr>
          <a:xfrm>
            <a:off x="838200" y="2167468"/>
            <a:ext cx="10515600" cy="4765676"/>
          </a:xfrm>
        </p:spPr>
        <p:txBody>
          <a:bodyPr>
            <a:normAutofit lnSpcReduction="10000"/>
          </a:bodyPr>
          <a:lstStyle/>
          <a:p>
            <a:r>
              <a:rPr lang="de-DE" dirty="0"/>
              <a:t>Ali arbeitet seit vier Jahren in der </a:t>
            </a:r>
            <a:r>
              <a:rPr lang="de-DE" dirty="0" err="1"/>
              <a:t>WfbM</a:t>
            </a:r>
            <a:r>
              <a:rPr lang="de-DE" dirty="0"/>
              <a:t>. Er ist ein fröhlicher Mensch, hat viele Freund*innen und geht gerne zur Arbeit.</a:t>
            </a:r>
          </a:p>
          <a:p>
            <a:r>
              <a:rPr lang="de-DE" dirty="0"/>
              <a:t>Seit einigen Wochen macht Ihnen Alis Verhalten allerdings Sorgen: Er ist zurückgezogen, oft schlecht gelaunt und gereizt. So kennen Sie ihn gar nicht.</a:t>
            </a:r>
          </a:p>
          <a:p>
            <a:r>
              <a:rPr lang="de-DE" dirty="0"/>
              <a:t>Nach einigen Gesprächen vertraut sich Ali Ihnen an: Seit zwei Monaten arbeitet Maria in der </a:t>
            </a:r>
            <a:r>
              <a:rPr lang="de-DE" dirty="0" err="1"/>
              <a:t>WfbM</a:t>
            </a:r>
            <a:r>
              <a:rPr lang="de-DE" dirty="0"/>
              <a:t>. Sie kennen sich schon aus der Schulzeit. Maria sagt zu Ali, dass sie in ihn verliebt ist und er jetzt ihr Freund sei. Sie bedrängt ihn an der Arbeit, verfolgt ihn zur Toilette und hat ihm Nacktfotos geschickt. Alis bester Freund hat zu ihm gesagt, dass er froh sein soll, „weil Maria so geil aussieht“.</a:t>
            </a:r>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CD807D41-1487-63B5-50A5-847E18DA1B3A}"/>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268185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3"/>
          <p:cNvGraphicFramePr>
            <a:graphicFrameLocks/>
          </p:cNvGraphicFramePr>
          <p:nvPr/>
        </p:nvGraphicFramePr>
        <p:xfrm>
          <a:off x="3240048" y="-1291302"/>
          <a:ext cx="6117312" cy="458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Inhaltsplatzhalter 3"/>
          <p:cNvGraphicFramePr>
            <a:graphicFrameLocks/>
          </p:cNvGraphicFramePr>
          <p:nvPr>
            <p:extLst>
              <p:ext uri="{D42A27DB-BD31-4B8C-83A1-F6EECF244321}">
                <p14:modId xmlns:p14="http://schemas.microsoft.com/office/powerpoint/2010/main" val="3023608777"/>
              </p:ext>
            </p:extLst>
          </p:nvPr>
        </p:nvGraphicFramePr>
        <p:xfrm>
          <a:off x="3240048" y="1691383"/>
          <a:ext cx="6117312" cy="45831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Grafik 3">
            <a:extLst>
              <a:ext uri="{FF2B5EF4-FFF2-40B4-BE49-F238E27FC236}">
                <a16:creationId xmlns:a16="http://schemas.microsoft.com/office/drawing/2014/main" id="{3795FE6F-EB9A-47E2-9841-9DCB991F3A90}"/>
              </a:ext>
            </a:extLst>
          </p:cNvPr>
          <p:cNvPicPr>
            <a:picLocks noChangeAspect="1"/>
          </p:cNvPicPr>
          <p:nvPr/>
        </p:nvPicPr>
        <p:blipFill>
          <a:blip r:embed="rId12"/>
          <a:stretch>
            <a:fillRect/>
          </a:stretch>
        </p:blipFill>
        <p:spPr>
          <a:xfrm>
            <a:off x="9903478" y="0"/>
            <a:ext cx="2288522" cy="2167467"/>
          </a:xfrm>
          <a:prstGeom prst="rect">
            <a:avLst/>
          </a:prstGeom>
        </p:spPr>
      </p:pic>
      <p:graphicFrame>
        <p:nvGraphicFramePr>
          <p:cNvPr id="5" name="Inhaltsplatzhalter 3"/>
          <p:cNvGraphicFramePr>
            <a:graphicFrameLocks/>
          </p:cNvGraphicFramePr>
          <p:nvPr/>
        </p:nvGraphicFramePr>
        <p:xfrm>
          <a:off x="-1179552" y="-1291302"/>
          <a:ext cx="6117312" cy="4583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Inhaltsplatzhalter 3"/>
          <p:cNvGraphicFramePr>
            <a:graphicFrameLocks/>
          </p:cNvGraphicFramePr>
          <p:nvPr/>
        </p:nvGraphicFramePr>
        <p:xfrm>
          <a:off x="-1179552" y="1691383"/>
          <a:ext cx="6117312" cy="458314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 name="Grafik 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805444" y="5016476"/>
            <a:ext cx="2212386" cy="1841524"/>
          </a:xfrm>
          <a:prstGeom prst="rect">
            <a:avLst/>
          </a:prstGeom>
        </p:spPr>
      </p:pic>
      <p:sp>
        <p:nvSpPr>
          <p:cNvPr id="3" name="Foliennummernplatzhalter 2">
            <a:extLst>
              <a:ext uri="{FF2B5EF4-FFF2-40B4-BE49-F238E27FC236}">
                <a16:creationId xmlns:a16="http://schemas.microsoft.com/office/drawing/2014/main" id="{2697503F-5596-5738-A6BD-7AB1FD7FF1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ACDE4-43FF-4255-992E-8105224888F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ußzeilenplatzhalter 6">
            <a:extLst>
              <a:ext uri="{FF2B5EF4-FFF2-40B4-BE49-F238E27FC236}">
                <a16:creationId xmlns:a16="http://schemas.microsoft.com/office/drawing/2014/main" id="{08E9DC7C-9AEA-16CE-8067-CAD2938E3A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667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FDCC-FF42-3CE4-42A3-E734569000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AAFCF6-A75C-2387-5531-2F4FE45BA968}"/>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Was können Sie tun? 1/2</a:t>
            </a:r>
          </a:p>
        </p:txBody>
      </p:sp>
      <p:sp>
        <p:nvSpPr>
          <p:cNvPr id="3" name="Inhaltsplatzhalter 2">
            <a:extLst>
              <a:ext uri="{FF2B5EF4-FFF2-40B4-BE49-F238E27FC236}">
                <a16:creationId xmlns:a16="http://schemas.microsoft.com/office/drawing/2014/main" id="{623B5123-E262-7B5D-AA33-FDF5AC31DE0F}"/>
              </a:ext>
            </a:extLst>
          </p:cNvPr>
          <p:cNvSpPr>
            <a:spLocks noGrp="1"/>
          </p:cNvSpPr>
          <p:nvPr>
            <p:ph idx="1"/>
          </p:nvPr>
        </p:nvSpPr>
        <p:spPr>
          <a:xfrm>
            <a:off x="838200" y="2167468"/>
            <a:ext cx="10515600" cy="4765676"/>
          </a:xfrm>
        </p:spPr>
        <p:txBody>
          <a:bodyPr>
            <a:normAutofit/>
          </a:bodyPr>
          <a:lstStyle/>
          <a:p>
            <a:r>
              <a:rPr lang="de-DE" dirty="0"/>
              <a:t>Ruhe bewahren</a:t>
            </a:r>
          </a:p>
          <a:p>
            <a:r>
              <a:rPr lang="de-DE" dirty="0"/>
              <a:t>Zuhören</a:t>
            </a:r>
          </a:p>
          <a:p>
            <a:r>
              <a:rPr lang="de-DE" dirty="0"/>
              <a:t>Ernstnehmen</a:t>
            </a:r>
          </a:p>
          <a:p>
            <a:r>
              <a:rPr lang="de-DE" dirty="0"/>
              <a:t>Zeit und Raum geben</a:t>
            </a:r>
          </a:p>
          <a:p>
            <a:r>
              <a:rPr lang="de-DE" dirty="0"/>
              <a:t>Schweigen akzeptieren</a:t>
            </a:r>
          </a:p>
          <a:p>
            <a:r>
              <a:rPr lang="de-DE" dirty="0"/>
              <a:t>Unklarheiten aushalten – kein Verhör!</a:t>
            </a:r>
          </a:p>
          <a:p>
            <a:endParaRPr lang="de-DE" dirty="0"/>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28C11910-86CF-F0C1-18D5-EC9BA920E009}"/>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409913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C4046-9D7E-2FE5-D850-A2BE95C3DB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FF3633-441D-A7CF-5161-BD2A3AAA7E1A}"/>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Was können Sie tun? 2/2</a:t>
            </a:r>
          </a:p>
        </p:txBody>
      </p:sp>
      <p:sp>
        <p:nvSpPr>
          <p:cNvPr id="3" name="Inhaltsplatzhalter 2">
            <a:extLst>
              <a:ext uri="{FF2B5EF4-FFF2-40B4-BE49-F238E27FC236}">
                <a16:creationId xmlns:a16="http://schemas.microsoft.com/office/drawing/2014/main" id="{B7BF23AD-445D-B40F-9A55-43DB0F6271F7}"/>
              </a:ext>
            </a:extLst>
          </p:cNvPr>
          <p:cNvSpPr>
            <a:spLocks noGrp="1"/>
          </p:cNvSpPr>
          <p:nvPr>
            <p:ph idx="1"/>
          </p:nvPr>
        </p:nvSpPr>
        <p:spPr>
          <a:xfrm>
            <a:off x="838200" y="2167468"/>
            <a:ext cx="10515600" cy="4765676"/>
          </a:xfrm>
        </p:spPr>
        <p:txBody>
          <a:bodyPr>
            <a:normAutofit/>
          </a:bodyPr>
          <a:lstStyle/>
          <a:p>
            <a:r>
              <a:rPr lang="de-DE" dirty="0"/>
              <a:t>keine Versprechungen machen</a:t>
            </a:r>
          </a:p>
          <a:p>
            <a:r>
              <a:rPr lang="de-DE" dirty="0"/>
              <a:t>Notizen machen, dokumentieren</a:t>
            </a:r>
          </a:p>
          <a:p>
            <a:r>
              <a:rPr lang="de-DE" dirty="0"/>
              <a:t>Unterstützung holen – für Betroffene und sich selbst!</a:t>
            </a:r>
          </a:p>
          <a:p>
            <a:r>
              <a:rPr lang="de-DE" dirty="0"/>
              <a:t>Pädagogische Konsequenzen</a:t>
            </a:r>
          </a:p>
          <a:p>
            <a:r>
              <a:rPr lang="de-DE" dirty="0"/>
              <a:t>Anzeige ja oder nein?</a:t>
            </a:r>
          </a:p>
          <a:p>
            <a:pPr marL="0" indent="0">
              <a:buNone/>
            </a:pPr>
            <a:endParaRPr lang="de-DE" dirty="0"/>
          </a:p>
          <a:p>
            <a:endParaRPr lang="de-DE" dirty="0"/>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1B8F5CC6-A0DA-282A-E33B-FA1233CE4590}"/>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329938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5CF3-2B88-F80B-F45C-233E9EA087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9830CA-18DF-2302-B856-B2F6BD403480}"/>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Zentrale Fragen:</a:t>
            </a:r>
          </a:p>
        </p:txBody>
      </p:sp>
      <p:sp>
        <p:nvSpPr>
          <p:cNvPr id="3" name="Inhaltsplatzhalter 2">
            <a:extLst>
              <a:ext uri="{FF2B5EF4-FFF2-40B4-BE49-F238E27FC236}">
                <a16:creationId xmlns:a16="http://schemas.microsoft.com/office/drawing/2014/main" id="{A7C10F54-11BE-9525-5071-78C2E58C6FA3}"/>
              </a:ext>
            </a:extLst>
          </p:cNvPr>
          <p:cNvSpPr>
            <a:spLocks noGrp="1"/>
          </p:cNvSpPr>
          <p:nvPr>
            <p:ph idx="1"/>
          </p:nvPr>
        </p:nvSpPr>
        <p:spPr>
          <a:xfrm>
            <a:off x="838200" y="2167468"/>
            <a:ext cx="10515600" cy="4765676"/>
          </a:xfrm>
        </p:spPr>
        <p:txBody>
          <a:bodyPr>
            <a:normAutofit fontScale="77500" lnSpcReduction="20000"/>
          </a:bodyPr>
          <a:lstStyle/>
          <a:p>
            <a:r>
              <a:rPr lang="de-DE" sz="6600" dirty="0"/>
              <a:t>Was möchte die betroffene Person?</a:t>
            </a:r>
          </a:p>
          <a:p>
            <a:endParaRPr lang="de-DE" sz="6600" dirty="0"/>
          </a:p>
          <a:p>
            <a:r>
              <a:rPr lang="de-DE" sz="6600" dirty="0"/>
              <a:t>Wie kann sie geschützt werden?</a:t>
            </a:r>
          </a:p>
          <a:p>
            <a:pPr marL="0" indent="0" algn="ctr">
              <a:buNone/>
            </a:pPr>
            <a:endParaRPr lang="de-DE" sz="6600" dirty="0"/>
          </a:p>
          <a:p>
            <a:pPr marL="0" indent="0" algn="ctr">
              <a:buNone/>
            </a:pPr>
            <a:endParaRPr lang="de-DE" sz="6600" dirty="0"/>
          </a:p>
          <a:p>
            <a:endParaRPr lang="de-DE" dirty="0"/>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D1197A33-F9DF-2F5C-0696-A8420FF7B8AB}"/>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230800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494CE-09CE-47B6-91F0-372B69A2C0D4}"/>
              </a:ext>
            </a:extLst>
          </p:cNvPr>
          <p:cNvSpPr>
            <a:spLocks noGrp="1"/>
          </p:cNvSpPr>
          <p:nvPr>
            <p:ph type="title"/>
          </p:nvPr>
        </p:nvSpPr>
        <p:spPr/>
        <p:txBody>
          <a:bodyPr/>
          <a:lstStyle/>
          <a:p>
            <a:pPr algn="ctr"/>
            <a:r>
              <a:rPr lang="de-DE" b="1" dirty="0">
                <a:solidFill>
                  <a:srgbClr val="00B050"/>
                </a:solidFill>
                <a:latin typeface="+mn-lt"/>
              </a:rPr>
              <a:t>Gliederung/Zeitplan Tag 1</a:t>
            </a:r>
          </a:p>
        </p:txBody>
      </p:sp>
      <p:sp>
        <p:nvSpPr>
          <p:cNvPr id="3" name="Inhaltsplatzhalter 2">
            <a:extLst>
              <a:ext uri="{FF2B5EF4-FFF2-40B4-BE49-F238E27FC236}">
                <a16:creationId xmlns:a16="http://schemas.microsoft.com/office/drawing/2014/main" id="{B48B11C8-86D9-4C9A-BD7B-B8E8C4CBC228}"/>
              </a:ext>
            </a:extLst>
          </p:cNvPr>
          <p:cNvSpPr>
            <a:spLocks noGrp="1"/>
          </p:cNvSpPr>
          <p:nvPr>
            <p:ph idx="1"/>
          </p:nvPr>
        </p:nvSpPr>
        <p:spPr>
          <a:xfrm>
            <a:off x="838200" y="1517073"/>
            <a:ext cx="10515600" cy="4935682"/>
          </a:xfrm>
        </p:spPr>
        <p:txBody>
          <a:bodyPr>
            <a:normAutofit/>
          </a:bodyPr>
          <a:lstStyle/>
          <a:p>
            <a:pPr marL="514350" indent="-514350">
              <a:buFont typeface="+mj-lt"/>
              <a:buAutoNum type="arabicPeriod"/>
            </a:pPr>
            <a:endParaRPr lang="de-DE" sz="3300" b="1" dirty="0">
              <a:solidFill>
                <a:srgbClr val="00B050"/>
              </a:solidFill>
            </a:endParaRPr>
          </a:p>
          <a:p>
            <a:pPr marL="514350" lvl="0" indent="-514350">
              <a:lnSpc>
                <a:spcPct val="100000"/>
              </a:lnSpc>
              <a:spcBef>
                <a:spcPct val="20000"/>
              </a:spcBef>
              <a:buFont typeface="+mj-lt"/>
              <a:buAutoNum type="arabicPeriod"/>
            </a:pPr>
            <a:r>
              <a:rPr lang="de-DE" sz="3400" b="1" dirty="0"/>
              <a:t>Vorstellung der Beratungsstelle</a:t>
            </a:r>
          </a:p>
          <a:p>
            <a:pPr marL="514350" lvl="0" indent="-514350">
              <a:lnSpc>
                <a:spcPct val="100000"/>
              </a:lnSpc>
              <a:spcBef>
                <a:spcPct val="20000"/>
              </a:spcBef>
              <a:buFont typeface="+mj-lt"/>
              <a:buAutoNum type="arabicPeriod"/>
            </a:pPr>
            <a:r>
              <a:rPr lang="de-DE" sz="3400" b="1" dirty="0"/>
              <a:t>Warum ist Gewaltschutz so wichtig?</a:t>
            </a:r>
          </a:p>
          <a:p>
            <a:pPr marL="514350" lvl="0" indent="-514350">
              <a:lnSpc>
                <a:spcPct val="100000"/>
              </a:lnSpc>
              <a:spcBef>
                <a:spcPct val="20000"/>
              </a:spcBef>
              <a:buFont typeface="+mj-lt"/>
              <a:buAutoNum type="arabicPeriod"/>
            </a:pPr>
            <a:r>
              <a:rPr lang="de-DE" sz="3400" b="1" dirty="0"/>
              <a:t>Wege in die Beratung</a:t>
            </a:r>
          </a:p>
          <a:p>
            <a:pPr marL="514350" lvl="0" indent="-514350">
              <a:lnSpc>
                <a:spcPct val="100000"/>
              </a:lnSpc>
              <a:spcBef>
                <a:spcPct val="20000"/>
              </a:spcBef>
              <a:buFont typeface="+mj-lt"/>
              <a:buAutoNum type="arabicPeriod"/>
            </a:pPr>
            <a:r>
              <a:rPr lang="de-DE" sz="3400" b="1" dirty="0"/>
              <a:t>Was können Sie konkret tun?</a:t>
            </a:r>
          </a:p>
          <a:p>
            <a:pPr marL="514350" lvl="0" indent="-514350">
              <a:lnSpc>
                <a:spcPct val="100000"/>
              </a:lnSpc>
              <a:spcBef>
                <a:spcPct val="20000"/>
              </a:spcBef>
              <a:buFont typeface="+mj-lt"/>
              <a:buAutoNum type="arabicPeriod"/>
            </a:pPr>
            <a:r>
              <a:rPr lang="de-DE" sz="3400" b="1" dirty="0"/>
              <a:t>Fragen und Diskussion</a:t>
            </a:r>
          </a:p>
          <a:p>
            <a:pPr marL="0" lvl="0" indent="0">
              <a:lnSpc>
                <a:spcPct val="100000"/>
              </a:lnSpc>
              <a:spcBef>
                <a:spcPct val="20000"/>
              </a:spcBef>
              <a:buNone/>
            </a:pPr>
            <a:endParaRPr lang="de-DE" sz="3000" b="1" dirty="0">
              <a:solidFill>
                <a:srgbClr val="00B050"/>
              </a:solidFill>
            </a:endParaRPr>
          </a:p>
          <a:p>
            <a:pPr marL="0" indent="0">
              <a:buNone/>
            </a:pPr>
            <a:endParaRPr lang="de-DE" sz="4500" b="1" dirty="0">
              <a:solidFill>
                <a:srgbClr val="00B050"/>
              </a:solidFill>
            </a:endParaRPr>
          </a:p>
          <a:p>
            <a:pPr marL="0" indent="0">
              <a:buNone/>
            </a:pPr>
            <a:endParaRPr lang="de-DE" sz="4500" b="1" dirty="0">
              <a:solidFill>
                <a:srgbClr val="00B050"/>
              </a:solidFill>
            </a:endParaRPr>
          </a:p>
          <a:p>
            <a:pPr marL="0" indent="0">
              <a:lnSpc>
                <a:spcPct val="100000"/>
              </a:lnSpc>
              <a:spcBef>
                <a:spcPct val="20000"/>
              </a:spcBef>
              <a:buNone/>
            </a:pPr>
            <a:endParaRPr lang="de-DE" sz="3000" b="1" dirty="0">
              <a:solidFill>
                <a:srgbClr val="00B050"/>
              </a:solidFill>
            </a:endParaRPr>
          </a:p>
        </p:txBody>
      </p:sp>
      <p:pic>
        <p:nvPicPr>
          <p:cNvPr id="4" name="Grafik 3">
            <a:extLst>
              <a:ext uri="{FF2B5EF4-FFF2-40B4-BE49-F238E27FC236}">
                <a16:creationId xmlns:a16="http://schemas.microsoft.com/office/drawing/2014/main" id="{3795FE6F-EB9A-47E2-9841-9DCB991F3A90}"/>
              </a:ext>
            </a:extLst>
          </p:cNvPr>
          <p:cNvPicPr>
            <a:picLocks noChangeAspect="1"/>
          </p:cNvPicPr>
          <p:nvPr/>
        </p:nvPicPr>
        <p:blipFill>
          <a:blip r:embed="rId2"/>
          <a:stretch>
            <a:fillRect/>
          </a:stretch>
        </p:blipFill>
        <p:spPr>
          <a:xfrm>
            <a:off x="9903478" y="0"/>
            <a:ext cx="2288522" cy="2167467"/>
          </a:xfrm>
          <a:prstGeom prst="rect">
            <a:avLst/>
          </a:prstGeom>
        </p:spPr>
      </p:pic>
      <p:pic>
        <p:nvPicPr>
          <p:cNvPr id="2050" name="Picture 2" descr="Pixelchen, Pixel, Digital, Digitale Werkzeuge, Tools"/>
          <p:cNvPicPr>
            <a:picLocks noChangeAspect="1" noChangeArrowheads="1"/>
          </p:cNvPicPr>
          <p:nvPr/>
        </p:nvPicPr>
        <p:blipFill rotWithShape="1">
          <a:blip r:embed="rId3">
            <a:extLst>
              <a:ext uri="{28A0092B-C50C-407E-A947-70E740481C1C}">
                <a14:useLocalDpi xmlns:a14="http://schemas.microsoft.com/office/drawing/2010/main" val="0"/>
              </a:ext>
            </a:extLst>
          </a:blip>
          <a:srcRect l="38688"/>
          <a:stretch/>
        </p:blipFill>
        <p:spPr bwMode="auto">
          <a:xfrm>
            <a:off x="8779837" y="2842636"/>
            <a:ext cx="3412163" cy="439843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6"/>
          <p:cNvCxnSpPr/>
          <p:nvPr/>
        </p:nvCxnSpPr>
        <p:spPr>
          <a:xfrm>
            <a:off x="9757317" y="2743198"/>
            <a:ext cx="2352907" cy="100363"/>
          </a:xfrm>
          <a:prstGeom prst="line">
            <a:avLst/>
          </a:prstGeom>
        </p:spPr>
        <p:style>
          <a:lnRef idx="3">
            <a:schemeClr val="accent6"/>
          </a:lnRef>
          <a:fillRef idx="0">
            <a:schemeClr val="accent6"/>
          </a:fillRef>
          <a:effectRef idx="2">
            <a:schemeClr val="accent6"/>
          </a:effectRef>
          <a:fontRef idx="minor">
            <a:schemeClr val="tx1"/>
          </a:fontRef>
        </p:style>
      </p:cxnSp>
      <p:sp>
        <p:nvSpPr>
          <p:cNvPr id="5" name="Foliennummernplatzhalter 4">
            <a:extLst>
              <a:ext uri="{FF2B5EF4-FFF2-40B4-BE49-F238E27FC236}">
                <a16:creationId xmlns:a16="http://schemas.microsoft.com/office/drawing/2014/main" id="{A8980842-1FD2-ECBD-A0FF-3BE275F0B1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ACDE4-43FF-4255-992E-8105224888F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495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B050"/>
                </a:solidFill>
                <a:latin typeface="+mn-lt"/>
              </a:rPr>
              <a:t>Juristische Aspekte</a:t>
            </a:r>
          </a:p>
        </p:txBody>
      </p:sp>
      <p:sp>
        <p:nvSpPr>
          <p:cNvPr id="3" name="Inhaltsplatzhalter 2"/>
          <p:cNvSpPr>
            <a:spLocks noGrp="1"/>
          </p:cNvSpPr>
          <p:nvPr>
            <p:ph idx="1"/>
          </p:nvPr>
        </p:nvSpPr>
        <p:spPr>
          <a:xfrm>
            <a:off x="731876" y="1584251"/>
            <a:ext cx="10515600" cy="5036561"/>
          </a:xfrm>
        </p:spPr>
        <p:txBody>
          <a:bodyPr>
            <a:normAutofit fontScale="47500" lnSpcReduction="20000"/>
          </a:bodyPr>
          <a:lstStyle/>
          <a:p>
            <a:pPr marL="0" indent="0">
              <a:buNone/>
            </a:pPr>
            <a:r>
              <a:rPr lang="de-DE" sz="4400" b="1" dirty="0"/>
              <a:t>Wer hat Interesse an einer Strafanzeige?</a:t>
            </a:r>
          </a:p>
          <a:p>
            <a:pPr>
              <a:buFont typeface="Arial" panose="020B0604020202020204" pitchFamily="34" charset="0"/>
              <a:buChar char="•"/>
            </a:pPr>
            <a:r>
              <a:rPr lang="de-DE" sz="4400" b="1" dirty="0"/>
              <a:t>Opfer</a:t>
            </a:r>
            <a:r>
              <a:rPr lang="de-DE" sz="4400" dirty="0"/>
              <a:t>: Schutz und Gerechtigkeit, Verarbeitung des Geschehens</a:t>
            </a:r>
          </a:p>
          <a:p>
            <a:pPr>
              <a:buFont typeface="Arial" panose="020B0604020202020204" pitchFamily="34" charset="0"/>
              <a:buChar char="•"/>
            </a:pPr>
            <a:r>
              <a:rPr lang="de-DE" sz="4400" b="1" dirty="0"/>
              <a:t>Angehörige</a:t>
            </a:r>
            <a:r>
              <a:rPr lang="de-DE" sz="4400" dirty="0"/>
              <a:t>: Sicherheit des Opfers, Bestrafung des Täters</a:t>
            </a:r>
          </a:p>
          <a:p>
            <a:pPr>
              <a:buFont typeface="Arial" panose="020B0604020202020204" pitchFamily="34" charset="0"/>
              <a:buChar char="•"/>
            </a:pPr>
            <a:r>
              <a:rPr lang="de-DE" sz="4400" b="1" dirty="0"/>
              <a:t>Staat</a:t>
            </a:r>
            <a:r>
              <a:rPr lang="de-DE" sz="4400" dirty="0"/>
              <a:t>: Wahrung der öffentlichen Sicherheit, Prävention weiterer Straftaten</a:t>
            </a:r>
          </a:p>
          <a:p>
            <a:pPr marL="0" indent="0">
              <a:buNone/>
            </a:pPr>
            <a:endParaRPr lang="de-DE" sz="4400" b="1" dirty="0"/>
          </a:p>
          <a:p>
            <a:pPr marL="0" indent="0">
              <a:buNone/>
            </a:pPr>
            <a:r>
              <a:rPr lang="de-DE" sz="4400" b="1" dirty="0"/>
              <a:t>Welches Interesse hat das Opfer?</a:t>
            </a:r>
          </a:p>
          <a:p>
            <a:pPr>
              <a:buFont typeface="Arial" panose="020B0604020202020204" pitchFamily="34" charset="0"/>
              <a:buChar char="•"/>
            </a:pPr>
            <a:r>
              <a:rPr lang="de-DE" sz="4400" dirty="0"/>
              <a:t>Schutz vor weiterer Gewalt</a:t>
            </a:r>
          </a:p>
          <a:p>
            <a:pPr>
              <a:buFont typeface="Arial" panose="020B0604020202020204" pitchFamily="34" charset="0"/>
              <a:buChar char="•"/>
            </a:pPr>
            <a:r>
              <a:rPr lang="de-DE" sz="4400" dirty="0"/>
              <a:t>Wiedergutmachung und Anerkennung des erlittenen Unrechts</a:t>
            </a:r>
          </a:p>
          <a:p>
            <a:pPr>
              <a:buFont typeface="Arial" panose="020B0604020202020204" pitchFamily="34" charset="0"/>
              <a:buChar char="•"/>
            </a:pPr>
            <a:r>
              <a:rPr lang="de-DE" sz="4400" dirty="0"/>
              <a:t>Vermeidung von Traumatisierung durch den Prozess</a:t>
            </a:r>
          </a:p>
          <a:p>
            <a:pPr marL="0" indent="0">
              <a:buNone/>
            </a:pPr>
            <a:endParaRPr lang="de-DE" sz="4400" b="1" dirty="0"/>
          </a:p>
          <a:p>
            <a:pPr marL="0" indent="0">
              <a:buNone/>
            </a:pPr>
            <a:r>
              <a:rPr lang="de-DE" sz="4400" b="1" dirty="0"/>
              <a:t>Zielsetzung der Strafanzeige</a:t>
            </a:r>
          </a:p>
          <a:p>
            <a:pPr>
              <a:buFont typeface="Arial" panose="020B0604020202020204" pitchFamily="34" charset="0"/>
              <a:buChar char="•"/>
            </a:pPr>
            <a:r>
              <a:rPr lang="de-DE" sz="4400" dirty="0"/>
              <a:t>Strafrechtliche Verfolgung des Täters</a:t>
            </a:r>
          </a:p>
          <a:p>
            <a:pPr>
              <a:buFont typeface="Arial" panose="020B0604020202020204" pitchFamily="34" charset="0"/>
              <a:buChar char="•"/>
            </a:pPr>
            <a:r>
              <a:rPr lang="de-DE" sz="4400" dirty="0"/>
              <a:t>Sicherung des Rechtsfriedens</a:t>
            </a:r>
          </a:p>
          <a:p>
            <a:pPr>
              <a:buFont typeface="Arial" panose="020B0604020202020204" pitchFamily="34" charset="0"/>
              <a:buChar char="•"/>
            </a:pPr>
            <a:r>
              <a:rPr lang="de-DE" sz="4400" dirty="0"/>
              <a:t>Aufarbeitung der Tat und Schließen einer Schutzlücke</a:t>
            </a:r>
          </a:p>
          <a:p>
            <a:pPr lvl="0" fontAlgn="base">
              <a:spcAft>
                <a:spcPct val="0"/>
              </a:spcAft>
              <a:buFont typeface="Arial" charset="0"/>
              <a:buChar char="•"/>
            </a:pPr>
            <a:endParaRPr lang="de-DE" altLang="de-DE" dirty="0">
              <a:solidFill>
                <a:prstClr val="black"/>
              </a:solidFill>
            </a:endParaRPr>
          </a:p>
        </p:txBody>
      </p:sp>
      <p:pic>
        <p:nvPicPr>
          <p:cNvPr id="5" name="Grafik 4">
            <a:extLst>
              <a:ext uri="{FF2B5EF4-FFF2-40B4-BE49-F238E27FC236}">
                <a16:creationId xmlns:a16="http://schemas.microsoft.com/office/drawing/2014/main" id="{A42FFE35-9246-40FB-B27D-B01C1C0FB836}"/>
              </a:ext>
            </a:extLst>
          </p:cNvPr>
          <p:cNvPicPr>
            <a:picLocks noChangeAspect="1"/>
          </p:cNvPicPr>
          <p:nvPr/>
        </p:nvPicPr>
        <p:blipFill>
          <a:blip r:embed="rId3"/>
          <a:stretch>
            <a:fillRect/>
          </a:stretch>
        </p:blipFill>
        <p:spPr>
          <a:xfrm>
            <a:off x="9903477" y="1"/>
            <a:ext cx="2288523" cy="2167467"/>
          </a:xfrm>
          <a:prstGeom prst="rect">
            <a:avLst/>
          </a:prstGeom>
        </p:spPr>
      </p:pic>
      <p:sp>
        <p:nvSpPr>
          <p:cNvPr id="4" name="Foliennummernplatzhalter 3">
            <a:extLst>
              <a:ext uri="{FF2B5EF4-FFF2-40B4-BE49-F238E27FC236}">
                <a16:creationId xmlns:a16="http://schemas.microsoft.com/office/drawing/2014/main" id="{C9202759-A8DB-B237-DFE7-C02C444804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ACDE4-43FF-4255-992E-8105224888F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ußzeilenplatzhalter 6">
            <a:extLst>
              <a:ext uri="{FF2B5EF4-FFF2-40B4-BE49-F238E27FC236}">
                <a16:creationId xmlns:a16="http://schemas.microsoft.com/office/drawing/2014/main" id="{64189818-C611-9611-373C-3579253DAC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32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B050"/>
                </a:solidFill>
                <a:latin typeface="+mn-lt"/>
              </a:rPr>
              <a:t>Rechte der Betroffenen / Nebenklageverfahren</a:t>
            </a:r>
          </a:p>
        </p:txBody>
      </p:sp>
      <p:sp>
        <p:nvSpPr>
          <p:cNvPr id="3" name="Inhaltsplatzhalter 2"/>
          <p:cNvSpPr>
            <a:spLocks noGrp="1"/>
          </p:cNvSpPr>
          <p:nvPr>
            <p:ph idx="1"/>
          </p:nvPr>
        </p:nvSpPr>
        <p:spPr>
          <a:xfrm>
            <a:off x="838202" y="1825625"/>
            <a:ext cx="10515600" cy="4540006"/>
          </a:xfrm>
        </p:spPr>
        <p:txBody>
          <a:bodyPr>
            <a:normAutofit fontScale="85000" lnSpcReduction="20000"/>
          </a:bodyPr>
          <a:lstStyle/>
          <a:p>
            <a:pPr marL="0" indent="0">
              <a:buNone/>
            </a:pPr>
            <a:r>
              <a:rPr lang="de-DE" b="1" dirty="0"/>
              <a:t>Sexuelle Gewalttaten sind immer Offizialdelikt</a:t>
            </a:r>
          </a:p>
          <a:p>
            <a:r>
              <a:rPr lang="de-DE" dirty="0"/>
              <a:t>Der Staat muss unabhängig von einer Anzeige Ermittlungen einleiten, sobald er Kenntnis von der Tat erhält</a:t>
            </a:r>
          </a:p>
          <a:p>
            <a:endParaRPr lang="de-DE" dirty="0"/>
          </a:p>
          <a:p>
            <a:pPr marL="0" indent="0">
              <a:buNone/>
            </a:pPr>
            <a:r>
              <a:rPr lang="de-DE" b="1" dirty="0"/>
              <a:t>Zeugnisverweigerungsrecht</a:t>
            </a:r>
          </a:p>
          <a:p>
            <a:pPr>
              <a:buFont typeface="Arial" panose="020B0604020202020204" pitchFamily="34" charset="0"/>
              <a:buChar char="•"/>
            </a:pPr>
            <a:r>
              <a:rPr lang="de-DE" b="1" dirty="0"/>
              <a:t>Nahestehende Personen</a:t>
            </a:r>
            <a:r>
              <a:rPr lang="de-DE" dirty="0"/>
              <a:t> dürfen die Aussage verweigern (z.B. Eltern, Geschwister)</a:t>
            </a:r>
          </a:p>
          <a:p>
            <a:pPr marL="0" indent="0">
              <a:buNone/>
            </a:pPr>
            <a:endParaRPr lang="de-DE" dirty="0"/>
          </a:p>
          <a:p>
            <a:pPr marL="0" indent="0">
              <a:buNone/>
            </a:pPr>
            <a:r>
              <a:rPr lang="de-DE" b="1" dirty="0"/>
              <a:t>Nebenklagevertretung</a:t>
            </a:r>
          </a:p>
          <a:p>
            <a:pPr>
              <a:buFont typeface="Arial" panose="020B0604020202020204" pitchFamily="34" charset="0"/>
              <a:buChar char="•"/>
            </a:pPr>
            <a:r>
              <a:rPr lang="de-DE" dirty="0"/>
              <a:t>Betroffene können sich durch einen Anwalt im Prozess vertreten lassen</a:t>
            </a:r>
          </a:p>
          <a:p>
            <a:r>
              <a:rPr lang="de-DE" dirty="0"/>
              <a:t>Unterstützung des Opfers durch rechtliche Beratung</a:t>
            </a:r>
          </a:p>
          <a:p>
            <a:pPr>
              <a:buFont typeface="Arial" panose="020B0604020202020204" pitchFamily="34" charset="0"/>
              <a:buChar char="•"/>
            </a:pPr>
            <a:r>
              <a:rPr lang="de-DE" dirty="0"/>
              <a:t>Recht auf aktive Teilnahme am Verfahren (Fragen stellen, Beweisanträge stellen)</a:t>
            </a:r>
          </a:p>
        </p:txBody>
      </p:sp>
      <p:pic>
        <p:nvPicPr>
          <p:cNvPr id="5" name="Grafik 4">
            <a:extLst>
              <a:ext uri="{FF2B5EF4-FFF2-40B4-BE49-F238E27FC236}">
                <a16:creationId xmlns:a16="http://schemas.microsoft.com/office/drawing/2014/main" id="{A42FFE35-9246-40FB-B27D-B01C1C0FB836}"/>
              </a:ext>
            </a:extLst>
          </p:cNvPr>
          <p:cNvPicPr>
            <a:picLocks noChangeAspect="1"/>
          </p:cNvPicPr>
          <p:nvPr/>
        </p:nvPicPr>
        <p:blipFill>
          <a:blip r:embed="rId3"/>
          <a:stretch>
            <a:fillRect/>
          </a:stretch>
        </p:blipFill>
        <p:spPr>
          <a:xfrm>
            <a:off x="9903477" y="1"/>
            <a:ext cx="2288523" cy="2167467"/>
          </a:xfrm>
          <a:prstGeom prst="rect">
            <a:avLst/>
          </a:prstGeom>
        </p:spPr>
      </p:pic>
      <p:sp>
        <p:nvSpPr>
          <p:cNvPr id="4" name="Foliennummernplatzhalter 3">
            <a:extLst>
              <a:ext uri="{FF2B5EF4-FFF2-40B4-BE49-F238E27FC236}">
                <a16:creationId xmlns:a16="http://schemas.microsoft.com/office/drawing/2014/main" id="{C9202759-A8DB-B237-DFE7-C02C444804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ACDE4-43FF-4255-992E-8105224888F3}"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ußzeilenplatzhalter 6">
            <a:extLst>
              <a:ext uri="{FF2B5EF4-FFF2-40B4-BE49-F238E27FC236}">
                <a16:creationId xmlns:a16="http://schemas.microsoft.com/office/drawing/2014/main" id="{64189818-C611-9611-373C-3579253DAC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22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bgerundete rechteckige Legende 21"/>
          <p:cNvSpPr/>
          <p:nvPr/>
        </p:nvSpPr>
        <p:spPr>
          <a:xfrm>
            <a:off x="363416" y="1917750"/>
            <a:ext cx="3364523" cy="1126717"/>
          </a:xfrm>
          <a:prstGeom prst="wedgeRoundRectCallout">
            <a:avLst>
              <a:gd name="adj1" fmla="val -20485"/>
              <a:gd name="adj2" fmla="val 67702"/>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bgerundete rechteckige Legende 19"/>
          <p:cNvSpPr/>
          <p:nvPr/>
        </p:nvSpPr>
        <p:spPr>
          <a:xfrm>
            <a:off x="190502" y="4056130"/>
            <a:ext cx="2286000" cy="1200329"/>
          </a:xfrm>
          <a:prstGeom prst="wedgeRoundRectCallout">
            <a:avLst>
              <a:gd name="adj1" fmla="val -20833"/>
              <a:gd name="adj2" fmla="val 67383"/>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Abgerundete rechteckige Legende 20"/>
          <p:cNvSpPr/>
          <p:nvPr/>
        </p:nvSpPr>
        <p:spPr>
          <a:xfrm>
            <a:off x="9457999" y="4963437"/>
            <a:ext cx="2473569" cy="1395046"/>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bgerundete rechteckige Legende 15"/>
          <p:cNvSpPr/>
          <p:nvPr/>
        </p:nvSpPr>
        <p:spPr>
          <a:xfrm>
            <a:off x="9120554" y="2325829"/>
            <a:ext cx="2520461" cy="1437279"/>
          </a:xfrm>
          <a:prstGeom prst="wedgeRoundRectCallout">
            <a:avLst>
              <a:gd name="adj1" fmla="val -20833"/>
              <a:gd name="adj2" fmla="val 68981"/>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Abgerundete rechteckige Legende 17"/>
          <p:cNvSpPr/>
          <p:nvPr/>
        </p:nvSpPr>
        <p:spPr>
          <a:xfrm>
            <a:off x="6699739" y="3697344"/>
            <a:ext cx="2652754" cy="1559115"/>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Abgerundete rechteckige Legende 16"/>
          <p:cNvSpPr/>
          <p:nvPr/>
        </p:nvSpPr>
        <p:spPr>
          <a:xfrm>
            <a:off x="4155831" y="4963437"/>
            <a:ext cx="2672862" cy="1437363"/>
          </a:xfrm>
          <a:prstGeom prst="wedgeRoundRectCallout">
            <a:avLst>
              <a:gd name="adj1" fmla="val -19956"/>
              <a:gd name="adj2" fmla="val 67394"/>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bgerundete rechteckige Legende 14"/>
          <p:cNvSpPr/>
          <p:nvPr/>
        </p:nvSpPr>
        <p:spPr>
          <a:xfrm>
            <a:off x="4654062" y="2263892"/>
            <a:ext cx="3452445" cy="1124077"/>
          </a:xfrm>
          <a:prstGeom prst="wedgeRoundRectCallout">
            <a:avLst>
              <a:gd name="adj1" fmla="val -20833"/>
              <a:gd name="adj2" fmla="val 70964"/>
              <a:gd name="adj3" fmla="val 16667"/>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bgerundete rechteckige Legende 13"/>
          <p:cNvSpPr/>
          <p:nvPr/>
        </p:nvSpPr>
        <p:spPr>
          <a:xfrm>
            <a:off x="2614246" y="3697344"/>
            <a:ext cx="3106616" cy="956718"/>
          </a:xfrm>
          <a:prstGeom prst="wedgeRoundRectCallout">
            <a:avLst>
              <a:gd name="adj1" fmla="val -20833"/>
              <a:gd name="adj2" fmla="val 71077"/>
              <a:gd name="adj3" fmla="val 16667"/>
            </a:avLst>
          </a:prstGeom>
          <a:ln/>
          <a:effectLst>
            <a:innerShdw blurRad="63500" dist="50800" dir="13500000">
              <a:prstClr val="black">
                <a:alpha val="50000"/>
              </a:prstClr>
            </a:inn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feld 6"/>
          <p:cNvSpPr txBox="1"/>
          <p:nvPr/>
        </p:nvSpPr>
        <p:spPr>
          <a:xfrm>
            <a:off x="2731477" y="3763108"/>
            <a:ext cx="2848708" cy="830997"/>
          </a:xfrm>
          <a:prstGeom prst="rect">
            <a:avLst/>
          </a:prstGeom>
          <a:noFill/>
          <a:effectLst>
            <a:glow rad="63500">
              <a:schemeClr val="accent2">
                <a:satMod val="175000"/>
                <a:alpha val="40000"/>
              </a:schemeClr>
            </a:glow>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„Das ist doch nicht so schlimm.“</a:t>
            </a:r>
          </a:p>
        </p:txBody>
      </p:sp>
      <p:sp>
        <p:nvSpPr>
          <p:cNvPr id="8" name="Textfeld 7"/>
          <p:cNvSpPr txBox="1"/>
          <p:nvPr/>
        </p:nvSpPr>
        <p:spPr>
          <a:xfrm>
            <a:off x="6843752" y="3909619"/>
            <a:ext cx="2883877" cy="1200329"/>
          </a:xfrm>
          <a:prstGeom prst="rect">
            <a:avLst/>
          </a:prstGeom>
          <a:noFill/>
          <a:effectLst>
            <a:glow rad="63500">
              <a:schemeClr val="accent2">
                <a:satMod val="175000"/>
                <a:alpha val="40000"/>
              </a:schemeClr>
            </a:glow>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„Du hast ihn/sie ja auch vorher provoziert.“</a:t>
            </a:r>
          </a:p>
        </p:txBody>
      </p:sp>
      <p:sp>
        <p:nvSpPr>
          <p:cNvPr id="9" name="Textfeld 8"/>
          <p:cNvSpPr txBox="1"/>
          <p:nvPr/>
        </p:nvSpPr>
        <p:spPr>
          <a:xfrm>
            <a:off x="4331677" y="5144142"/>
            <a:ext cx="2368061" cy="1200329"/>
          </a:xfrm>
          <a:prstGeom prst="rect">
            <a:avLst/>
          </a:prstGeom>
          <a:noFill/>
          <a:effectLst>
            <a:glow rad="63500">
              <a:schemeClr val="accent2">
                <a:satMod val="175000"/>
                <a:alpha val="40000"/>
              </a:schemeClr>
            </a:glow>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„Warum hast du auch so ein Foto verschickt?“</a:t>
            </a:r>
          </a:p>
        </p:txBody>
      </p:sp>
      <p:sp>
        <p:nvSpPr>
          <p:cNvPr id="10" name="Textfeld 9"/>
          <p:cNvSpPr txBox="1"/>
          <p:nvPr/>
        </p:nvSpPr>
        <p:spPr>
          <a:xfrm>
            <a:off x="363416" y="4181285"/>
            <a:ext cx="2602523" cy="830997"/>
          </a:xfrm>
          <a:prstGeom prst="rect">
            <a:avLst/>
          </a:prstGeom>
          <a:noFill/>
          <a:effectLst>
            <a:glow rad="63500">
              <a:schemeClr val="accent2">
                <a:satMod val="175000"/>
                <a:alpha val="40000"/>
              </a:schemeClr>
            </a:glow>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„Dazu gehören immer zwei.“</a:t>
            </a:r>
          </a:p>
        </p:txBody>
      </p:sp>
      <p:sp>
        <p:nvSpPr>
          <p:cNvPr id="11" name="Textfeld 10"/>
          <p:cNvSpPr txBox="1"/>
          <p:nvPr/>
        </p:nvSpPr>
        <p:spPr>
          <a:xfrm>
            <a:off x="9727629" y="5064368"/>
            <a:ext cx="1934307" cy="1200329"/>
          </a:xfrm>
          <a:prstGeom prst="rect">
            <a:avLst/>
          </a:prstGeom>
          <a:noFill/>
          <a:effectLst>
            <a:glow rad="63500">
              <a:schemeClr val="accent2">
                <a:satMod val="175000"/>
                <a:alpha val="40000"/>
              </a:schemeClr>
            </a:glow>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„Warum hast du dich nicht gewehrt?“</a:t>
            </a:r>
          </a:p>
        </p:txBody>
      </p:sp>
      <p:sp>
        <p:nvSpPr>
          <p:cNvPr id="12" name="Textfeld 11"/>
          <p:cNvSpPr txBox="1"/>
          <p:nvPr/>
        </p:nvSpPr>
        <p:spPr>
          <a:xfrm>
            <a:off x="9226062" y="2444303"/>
            <a:ext cx="24149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„Wirklich? Das kann ich gar nicht glauben!“</a:t>
            </a:r>
          </a:p>
        </p:txBody>
      </p:sp>
      <p:sp>
        <p:nvSpPr>
          <p:cNvPr id="2" name="Titel 1"/>
          <p:cNvSpPr>
            <a:spLocks noGrp="1"/>
          </p:cNvSpPr>
          <p:nvPr>
            <p:ph type="title"/>
          </p:nvPr>
        </p:nvSpPr>
        <p:spPr/>
        <p:txBody>
          <a:bodyPr>
            <a:noAutofit/>
          </a:bodyPr>
          <a:lstStyle/>
          <a:p>
            <a:r>
              <a:rPr lang="de-DE" sz="3200" dirty="0">
                <a:solidFill>
                  <a:srgbClr val="00B050"/>
                </a:solidFill>
              </a:rPr>
              <a:t>Beim Gespräch mit </a:t>
            </a:r>
            <a:br>
              <a:rPr lang="de-DE" sz="3200" dirty="0">
                <a:solidFill>
                  <a:srgbClr val="00B050"/>
                </a:solidFill>
              </a:rPr>
            </a:br>
            <a:r>
              <a:rPr lang="de-DE" sz="3200" dirty="0">
                <a:solidFill>
                  <a:srgbClr val="00B050"/>
                </a:solidFill>
              </a:rPr>
              <a:t>Betroffenen sollten unbedingt </a:t>
            </a:r>
            <a:br>
              <a:rPr lang="de-DE" sz="3200" dirty="0">
                <a:solidFill>
                  <a:srgbClr val="00B050"/>
                </a:solidFill>
              </a:rPr>
            </a:br>
            <a:r>
              <a:rPr lang="de-DE" sz="3200" dirty="0">
                <a:solidFill>
                  <a:srgbClr val="00B050"/>
                </a:solidFill>
              </a:rPr>
              <a:t>folgende Sätze vermieden werden:</a:t>
            </a:r>
          </a:p>
        </p:txBody>
      </p:sp>
      <p:pic>
        <p:nvPicPr>
          <p:cNvPr id="4" name="Grafik 3">
            <a:extLst>
              <a:ext uri="{FF2B5EF4-FFF2-40B4-BE49-F238E27FC236}">
                <a16:creationId xmlns:a16="http://schemas.microsoft.com/office/drawing/2014/main" id="{041FB7FA-066E-4B3B-8567-FA38FD7D98BE}"/>
              </a:ext>
            </a:extLst>
          </p:cNvPr>
          <p:cNvPicPr>
            <a:picLocks noChangeAspect="1"/>
          </p:cNvPicPr>
          <p:nvPr/>
        </p:nvPicPr>
        <p:blipFill>
          <a:blip r:embed="rId2"/>
          <a:stretch>
            <a:fillRect/>
          </a:stretch>
        </p:blipFill>
        <p:spPr>
          <a:xfrm>
            <a:off x="9903477" y="1"/>
            <a:ext cx="2288523" cy="2167467"/>
          </a:xfrm>
          <a:prstGeom prst="rect">
            <a:avLst/>
          </a:prstGeom>
        </p:spPr>
      </p:pic>
      <p:sp>
        <p:nvSpPr>
          <p:cNvPr id="23" name="Abgerundete rechteckige Legende 22"/>
          <p:cNvSpPr/>
          <p:nvPr/>
        </p:nvSpPr>
        <p:spPr>
          <a:xfrm>
            <a:off x="7012070" y="5682118"/>
            <a:ext cx="2028092" cy="1032917"/>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feld 23"/>
          <p:cNvSpPr txBox="1"/>
          <p:nvPr/>
        </p:nvSpPr>
        <p:spPr>
          <a:xfrm>
            <a:off x="7092461" y="5779474"/>
            <a:ext cx="23655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„Bist du dir sicher?“</a:t>
            </a:r>
          </a:p>
        </p:txBody>
      </p:sp>
      <p:sp>
        <p:nvSpPr>
          <p:cNvPr id="25" name="Textfeld 24"/>
          <p:cNvSpPr txBox="1"/>
          <p:nvPr/>
        </p:nvSpPr>
        <p:spPr>
          <a:xfrm>
            <a:off x="445478" y="2039814"/>
            <a:ext cx="33645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„Warum erzählst du mir das erst jetzt?“</a:t>
            </a:r>
          </a:p>
        </p:txBody>
      </p:sp>
      <p:sp>
        <p:nvSpPr>
          <p:cNvPr id="27" name="Textfeld 26"/>
          <p:cNvSpPr txBox="1"/>
          <p:nvPr/>
        </p:nvSpPr>
        <p:spPr>
          <a:xfrm>
            <a:off x="4759569" y="2410431"/>
            <a:ext cx="33586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„Warum hast du da überhaupt mitgemacht?“</a:t>
            </a:r>
          </a:p>
        </p:txBody>
      </p:sp>
      <p:pic>
        <p:nvPicPr>
          <p:cNvPr id="1026" name="Picture 2" descr="Sms, Icon, Reden, Text, Box"/>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0501" y="5643166"/>
            <a:ext cx="1855176" cy="1227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Icon, Symbol, Daumen Hoch"/>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rot="10800000">
            <a:off x="539261" y="5741780"/>
            <a:ext cx="578828" cy="622954"/>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1C7987FD-CA22-A8C6-5F4F-F8350B92C1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CB6F8F16-3EAC-D5F5-DE93-DDF4A9D61A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275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 rechteckige Legende 19"/>
          <p:cNvSpPr/>
          <p:nvPr/>
        </p:nvSpPr>
        <p:spPr>
          <a:xfrm>
            <a:off x="8499232" y="3023937"/>
            <a:ext cx="3341076" cy="2099048"/>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Abgerundete rechteckige Legende 15"/>
          <p:cNvSpPr/>
          <p:nvPr/>
        </p:nvSpPr>
        <p:spPr>
          <a:xfrm>
            <a:off x="82062" y="3828146"/>
            <a:ext cx="2356338" cy="1154162"/>
          </a:xfrm>
          <a:prstGeom prst="wedgeRoundRectCallout">
            <a:avLst>
              <a:gd name="adj1" fmla="val -20833"/>
              <a:gd name="adj2" fmla="val 66563"/>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Abgerundete rechteckige Legende 20"/>
          <p:cNvSpPr/>
          <p:nvPr/>
        </p:nvSpPr>
        <p:spPr>
          <a:xfrm>
            <a:off x="8993554" y="5373482"/>
            <a:ext cx="2628266" cy="1057611"/>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Abgerundete rechteckige Legende 17"/>
          <p:cNvSpPr/>
          <p:nvPr/>
        </p:nvSpPr>
        <p:spPr>
          <a:xfrm>
            <a:off x="5128847" y="5277309"/>
            <a:ext cx="2854568" cy="1135434"/>
          </a:xfrm>
          <a:prstGeom prst="wedgeRoundRectCallout">
            <a:avLst>
              <a:gd name="adj1" fmla="val -20376"/>
              <a:gd name="adj2" fmla="val 68020"/>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Abgerundete rechteckige Legende 18"/>
          <p:cNvSpPr/>
          <p:nvPr/>
        </p:nvSpPr>
        <p:spPr>
          <a:xfrm>
            <a:off x="2649415" y="5350914"/>
            <a:ext cx="2121877" cy="1214010"/>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Abgerundete rechteckige Legende 16"/>
          <p:cNvSpPr/>
          <p:nvPr/>
        </p:nvSpPr>
        <p:spPr>
          <a:xfrm>
            <a:off x="2649415" y="3645877"/>
            <a:ext cx="2461847" cy="1160585"/>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Abgerundete rechteckige Legende 14"/>
          <p:cNvSpPr/>
          <p:nvPr/>
        </p:nvSpPr>
        <p:spPr>
          <a:xfrm>
            <a:off x="7598851" y="1655293"/>
            <a:ext cx="2508739" cy="1008186"/>
          </a:xfrm>
          <a:prstGeom prst="wedgeRoundRectCallout">
            <a:avLst>
              <a:gd name="adj1" fmla="val -20833"/>
              <a:gd name="adj2" fmla="val 70640"/>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bgerundete rechteckige Legende 13"/>
          <p:cNvSpPr/>
          <p:nvPr/>
        </p:nvSpPr>
        <p:spPr>
          <a:xfrm>
            <a:off x="4314092" y="2066890"/>
            <a:ext cx="3059723" cy="1408442"/>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Abgerundete rechteckige Legende 12"/>
          <p:cNvSpPr/>
          <p:nvPr/>
        </p:nvSpPr>
        <p:spPr>
          <a:xfrm>
            <a:off x="539261" y="1885497"/>
            <a:ext cx="3059723" cy="1138440"/>
          </a:xfrm>
          <a:prstGeom prst="wedgeRoundRectCallout">
            <a:avLst>
              <a:gd name="adj1" fmla="val -20450"/>
              <a:gd name="adj2" fmla="val 68678"/>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828675" y="289501"/>
            <a:ext cx="10972800" cy="1143000"/>
          </a:xfrm>
        </p:spPr>
        <p:txBody>
          <a:bodyPr>
            <a:noAutofit/>
          </a:bodyPr>
          <a:lstStyle/>
          <a:p>
            <a:r>
              <a:rPr lang="de-DE" sz="3200" dirty="0">
                <a:solidFill>
                  <a:srgbClr val="00B050"/>
                </a:solidFill>
              </a:rPr>
              <a:t>Gesprächsansätze für ein Gespräch </a:t>
            </a:r>
            <a:br>
              <a:rPr lang="de-DE" sz="3200" dirty="0">
                <a:solidFill>
                  <a:srgbClr val="00B050"/>
                </a:solidFill>
              </a:rPr>
            </a:br>
            <a:r>
              <a:rPr lang="de-DE" sz="3200" dirty="0">
                <a:solidFill>
                  <a:srgbClr val="00B050"/>
                </a:solidFill>
              </a:rPr>
              <a:t>mit Betroffenen:  </a:t>
            </a:r>
          </a:p>
        </p:txBody>
      </p:sp>
      <p:pic>
        <p:nvPicPr>
          <p:cNvPr id="4" name="Grafik 3">
            <a:extLst>
              <a:ext uri="{FF2B5EF4-FFF2-40B4-BE49-F238E27FC236}">
                <a16:creationId xmlns:a16="http://schemas.microsoft.com/office/drawing/2014/main" id="{041FB7FA-066E-4B3B-8567-FA38FD7D98BE}"/>
              </a:ext>
            </a:extLst>
          </p:cNvPr>
          <p:cNvPicPr>
            <a:picLocks noChangeAspect="1"/>
          </p:cNvPicPr>
          <p:nvPr/>
        </p:nvPicPr>
        <p:blipFill>
          <a:blip r:embed="rId2"/>
          <a:stretch>
            <a:fillRect/>
          </a:stretch>
        </p:blipFill>
        <p:spPr>
          <a:xfrm>
            <a:off x="9903477" y="1"/>
            <a:ext cx="2288523" cy="2167467"/>
          </a:xfrm>
          <a:prstGeom prst="rect">
            <a:avLst/>
          </a:prstGeom>
        </p:spPr>
      </p:pic>
      <p:sp>
        <p:nvSpPr>
          <p:cNvPr id="5" name="Textfeld 4"/>
          <p:cNvSpPr txBox="1"/>
          <p:nvPr/>
        </p:nvSpPr>
        <p:spPr>
          <a:xfrm>
            <a:off x="644769" y="2066889"/>
            <a:ext cx="32590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„Toll, dass du mir das erzählst.“</a:t>
            </a:r>
          </a:p>
        </p:txBody>
      </p:sp>
      <p:sp>
        <p:nvSpPr>
          <p:cNvPr id="6" name="Textfeld 5"/>
          <p:cNvSpPr txBox="1"/>
          <p:nvPr/>
        </p:nvSpPr>
        <p:spPr>
          <a:xfrm>
            <a:off x="5316416" y="5429527"/>
            <a:ext cx="29659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 XYZ… so wird 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jetzt weitergehen.“</a:t>
            </a:r>
          </a:p>
        </p:txBody>
      </p:sp>
      <p:sp>
        <p:nvSpPr>
          <p:cNvPr id="7" name="Textfeld 6"/>
          <p:cNvSpPr txBox="1"/>
          <p:nvPr/>
        </p:nvSpPr>
        <p:spPr>
          <a:xfrm>
            <a:off x="2731477" y="3763108"/>
            <a:ext cx="28487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„Das war nicht in Ordnung.“</a:t>
            </a:r>
          </a:p>
        </p:txBody>
      </p:sp>
      <p:sp>
        <p:nvSpPr>
          <p:cNvPr id="8" name="Textfeld 7"/>
          <p:cNvSpPr txBox="1"/>
          <p:nvPr/>
        </p:nvSpPr>
        <p:spPr>
          <a:xfrm>
            <a:off x="8665651" y="3042590"/>
            <a:ext cx="332705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„Ich muss mich kurz sammeln / mit </a:t>
            </a:r>
            <a:r>
              <a:rPr lang="de-DE" sz="2400" dirty="0">
                <a:solidFill>
                  <a:prstClr val="black"/>
                </a:solidFill>
                <a:latin typeface="Calibri"/>
              </a:rPr>
              <a:t>XY</a:t>
            </a:r>
            <a:r>
              <a:rPr kumimoji="0" lang="de-DE" sz="2400" b="0" i="0" u="none" strike="noStrike" kern="1200" cap="none" spc="0" normalizeH="0" baseline="0" noProof="0" dirty="0">
                <a:ln>
                  <a:noFill/>
                </a:ln>
                <a:solidFill>
                  <a:prstClr val="black"/>
                </a:solidFill>
                <a:effectLst/>
                <a:uLnTx/>
                <a:uFillTx/>
                <a:latin typeface="Calibri"/>
                <a:ea typeface="+mn-ea"/>
                <a:cs typeface="+mn-cs"/>
              </a:rPr>
              <a:t> austauschen, dann sprechen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wir in Ruhe darüber.“</a:t>
            </a:r>
          </a:p>
        </p:txBody>
      </p:sp>
      <p:sp>
        <p:nvSpPr>
          <p:cNvPr id="9" name="Textfeld 8"/>
          <p:cNvSpPr txBox="1"/>
          <p:nvPr/>
        </p:nvSpPr>
        <p:spPr>
          <a:xfrm>
            <a:off x="9123656" y="5462423"/>
            <a:ext cx="23680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„Was brauchst du (von mir)?“</a:t>
            </a:r>
          </a:p>
        </p:txBody>
      </p:sp>
      <p:sp>
        <p:nvSpPr>
          <p:cNvPr id="10" name="Textfeld 9"/>
          <p:cNvSpPr txBox="1"/>
          <p:nvPr/>
        </p:nvSpPr>
        <p:spPr>
          <a:xfrm>
            <a:off x="128954" y="3989728"/>
            <a:ext cx="26025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„Ich unterstütze dich.“ </a:t>
            </a:r>
          </a:p>
        </p:txBody>
      </p:sp>
      <p:sp>
        <p:nvSpPr>
          <p:cNvPr id="11" name="Textfeld 10"/>
          <p:cNvSpPr txBox="1"/>
          <p:nvPr/>
        </p:nvSpPr>
        <p:spPr>
          <a:xfrm>
            <a:off x="4396154" y="2171021"/>
            <a:ext cx="29776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„Ich werde mich bei einer Beratungsstelle informieren.“</a:t>
            </a:r>
          </a:p>
        </p:txBody>
      </p:sp>
      <p:sp>
        <p:nvSpPr>
          <p:cNvPr id="12" name="Textfeld 11"/>
          <p:cNvSpPr txBox="1"/>
          <p:nvPr/>
        </p:nvSpPr>
        <p:spPr>
          <a:xfrm>
            <a:off x="7748953" y="1885497"/>
            <a:ext cx="24149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„Ich glaube dir!“</a:t>
            </a:r>
          </a:p>
        </p:txBody>
      </p:sp>
      <p:sp>
        <p:nvSpPr>
          <p:cNvPr id="3" name="Textfeld 2"/>
          <p:cNvSpPr txBox="1"/>
          <p:nvPr/>
        </p:nvSpPr>
        <p:spPr>
          <a:xfrm>
            <a:off x="2731477" y="5581746"/>
            <a:ext cx="20398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„Du bist nicht alleine.“</a:t>
            </a:r>
          </a:p>
        </p:txBody>
      </p:sp>
      <p:sp>
        <p:nvSpPr>
          <p:cNvPr id="22" name="Abgerundete rechteckige Legende 21"/>
          <p:cNvSpPr/>
          <p:nvPr/>
        </p:nvSpPr>
        <p:spPr>
          <a:xfrm>
            <a:off x="5720862" y="3763108"/>
            <a:ext cx="2373923" cy="1219200"/>
          </a:xfrm>
          <a:prstGeom prst="wedgeRoundRectCallou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 descr="Sms, Icon, Reden, Text, Box"/>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501" y="5643166"/>
            <a:ext cx="1836599" cy="12148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artoon, Icon, Symbol, Daumen Hoch"/>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39261" y="5741780"/>
            <a:ext cx="578828" cy="622954"/>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p:cNvSpPr txBox="1"/>
          <p:nvPr/>
        </p:nvSpPr>
        <p:spPr>
          <a:xfrm>
            <a:off x="5838093" y="3957209"/>
            <a:ext cx="25204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„Wie fühlst du dich?“</a:t>
            </a:r>
          </a:p>
        </p:txBody>
      </p:sp>
      <p:sp>
        <p:nvSpPr>
          <p:cNvPr id="26" name="Abgerundete rechteckige Legende 25"/>
          <p:cNvSpPr/>
          <p:nvPr/>
        </p:nvSpPr>
        <p:spPr>
          <a:xfrm>
            <a:off x="82062" y="420112"/>
            <a:ext cx="3059723" cy="1138440"/>
          </a:xfrm>
          <a:prstGeom prst="wedgeRoundRectCallout">
            <a:avLst>
              <a:gd name="adj1" fmla="val -20450"/>
              <a:gd name="adj2" fmla="val 68678"/>
              <a:gd name="adj3" fmla="val 16667"/>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feld 26"/>
          <p:cNvSpPr txBox="1"/>
          <p:nvPr/>
        </p:nvSpPr>
        <p:spPr>
          <a:xfrm>
            <a:off x="187570" y="601504"/>
            <a:ext cx="325901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„Nimm dir so viel Zeit wie du brauchst“</a:t>
            </a:r>
          </a:p>
        </p:txBody>
      </p:sp>
      <p:sp>
        <p:nvSpPr>
          <p:cNvPr id="28" name="Foliennummernplatzhalter 27">
            <a:extLst>
              <a:ext uri="{FF2B5EF4-FFF2-40B4-BE49-F238E27FC236}">
                <a16:creationId xmlns:a16="http://schemas.microsoft.com/office/drawing/2014/main" id="{48FAA570-D326-0C6C-5B2F-1549B7711C80}"/>
              </a:ext>
            </a:extLst>
          </p:cNvPr>
          <p:cNvSpPr>
            <a:spLocks noGrp="1"/>
          </p:cNvSpPr>
          <p:nvPr>
            <p:ph type="sldNum" sz="quarter" idx="12"/>
          </p:nvPr>
        </p:nvSpPr>
        <p:spPr>
          <a:xfrm>
            <a:off x="8906779" y="638236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ußzeilenplatzhalter 28">
            <a:extLst>
              <a:ext uri="{FF2B5EF4-FFF2-40B4-BE49-F238E27FC236}">
                <a16:creationId xmlns:a16="http://schemas.microsoft.com/office/drawing/2014/main" id="{AEA92D80-9B9E-78C4-C8B8-97F6A6053C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867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E575-ABF5-5E6A-FBD0-BD444660F5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C9B966-80B7-B671-CC21-498FA2CA45C7}"/>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Fallbeispiel 3:</a:t>
            </a:r>
          </a:p>
        </p:txBody>
      </p:sp>
      <p:sp>
        <p:nvSpPr>
          <p:cNvPr id="3" name="Inhaltsplatzhalter 2">
            <a:extLst>
              <a:ext uri="{FF2B5EF4-FFF2-40B4-BE49-F238E27FC236}">
                <a16:creationId xmlns:a16="http://schemas.microsoft.com/office/drawing/2014/main" id="{E3BE2B8F-6FC6-C4B8-502D-998D24475606}"/>
              </a:ext>
            </a:extLst>
          </p:cNvPr>
          <p:cNvSpPr>
            <a:spLocks noGrp="1"/>
          </p:cNvSpPr>
          <p:nvPr>
            <p:ph idx="1"/>
          </p:nvPr>
        </p:nvSpPr>
        <p:spPr>
          <a:xfrm>
            <a:off x="838200" y="2167468"/>
            <a:ext cx="10515600" cy="4765676"/>
          </a:xfrm>
        </p:spPr>
        <p:txBody>
          <a:bodyPr>
            <a:normAutofit fontScale="92500"/>
          </a:bodyPr>
          <a:lstStyle/>
          <a:p>
            <a:r>
              <a:rPr lang="de-DE" dirty="0"/>
              <a:t>Beate ist 58 Jahre alt. Ihr Vater ist vor einigen Monaten verstorben, ihre Mutter ist 80 Jahre alt. Nach dem Tod ihres Mannes traut diese sich nicht mehr zu, sich um Beate zu kümmern. Beate zieht deshalb ins Wohnheim.</a:t>
            </a:r>
          </a:p>
          <a:p>
            <a:r>
              <a:rPr lang="de-DE" dirty="0"/>
              <a:t>Dort ist Beate eine ruhige Mitbewohnerin: Sie ist sehr zurückgezogen und beschäftigt sich viel allein. Auffällig ist, dass Beate selten lächelt und bei lauten Geräuschen sowie plötzlichen Bewegungen stark zusammenzuckt. Außerdem hat sie wenig Schamgefühl und läuft z.B. nach dem Duschen nackt über den Flur.</a:t>
            </a:r>
          </a:p>
          <a:p>
            <a:r>
              <a:rPr lang="de-DE" dirty="0"/>
              <a:t>Bei einem Filmabend im Gruppenraum erzählt Beate während einer leidenschaftlichen Liebesszene, dass sie und ihr Bruder „das da auch immer gemacht haben“ und „er dann so gestöhnt hat, das war komisch“.</a:t>
            </a:r>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5E546486-4917-5F31-A4FF-38C693F17AA2}"/>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319751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0B050"/>
                </a:solidFill>
              </a:rPr>
              <a:t>Raum für…</a:t>
            </a:r>
          </a:p>
        </p:txBody>
      </p:sp>
      <p:sp>
        <p:nvSpPr>
          <p:cNvPr id="4" name="Abgerundete rechteckige Legende 3"/>
          <p:cNvSpPr/>
          <p:nvPr/>
        </p:nvSpPr>
        <p:spPr>
          <a:xfrm>
            <a:off x="609599" y="2200275"/>
            <a:ext cx="4107367" cy="324152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Inhaltsplatzhalter 2"/>
          <p:cNvSpPr>
            <a:spLocks noGrp="1"/>
          </p:cNvSpPr>
          <p:nvPr>
            <p:ph idx="1"/>
          </p:nvPr>
        </p:nvSpPr>
        <p:spPr/>
        <p:txBody>
          <a:bodyPr>
            <a:normAutofit/>
          </a:bodyPr>
          <a:lstStyle/>
          <a:p>
            <a:pPr marL="0" indent="0">
              <a:buNone/>
            </a:pPr>
            <a:endParaRPr lang="de-DE" dirty="0"/>
          </a:p>
          <a:p>
            <a:r>
              <a:rPr lang="de-DE" sz="4000" dirty="0"/>
              <a:t>Fragen</a:t>
            </a:r>
          </a:p>
          <a:p>
            <a:r>
              <a:rPr lang="de-DE" sz="4000" dirty="0"/>
              <a:t>Kritik</a:t>
            </a:r>
          </a:p>
          <a:p>
            <a:r>
              <a:rPr lang="de-DE" sz="4000" dirty="0"/>
              <a:t>Anmerkungen</a:t>
            </a:r>
          </a:p>
          <a:p>
            <a:r>
              <a:rPr lang="de-DE" sz="4000" dirty="0"/>
              <a:t>Lob </a:t>
            </a:r>
            <a:r>
              <a:rPr lang="de-DE" sz="4000" dirty="0">
                <a:sym typeface="Wingdings" panose="05000000000000000000" pitchFamily="2" charset="2"/>
              </a:rPr>
              <a:t></a:t>
            </a:r>
            <a:r>
              <a:rPr lang="de-DE" sz="4000" dirty="0"/>
              <a:t>	</a:t>
            </a:r>
            <a:r>
              <a:rPr lang="de-DE" sz="4800" dirty="0">
                <a:effectLst>
                  <a:outerShdw blurRad="38100" dist="38100" dir="2700000" algn="tl">
                    <a:srgbClr val="000000">
                      <a:alpha val="43137"/>
                    </a:srgbClr>
                  </a:outerShdw>
                </a:effectLst>
              </a:rPr>
              <a:t>	</a:t>
            </a:r>
            <a:endParaRPr lang="de-DE" dirty="0">
              <a:effectLst>
                <a:outerShdw blurRad="38100" dist="38100" dir="2700000" algn="tl">
                  <a:srgbClr val="000000">
                    <a:alpha val="43137"/>
                  </a:srgbClr>
                </a:outerShdw>
              </a:effectLst>
            </a:endParaRPr>
          </a:p>
        </p:txBody>
      </p:sp>
      <p:pic>
        <p:nvPicPr>
          <p:cNvPr id="3074" name="Picture 2" descr="Pixelchen, Pixel, Feedback, Lernen, Pädagog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136" y="3480164"/>
            <a:ext cx="5386581" cy="3377836"/>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6E9FCD54-6566-FBFD-37BB-3E8305D5AA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ACDE4-43FF-4255-992E-8105224888F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ußzeilenplatzhalter 5">
            <a:extLst>
              <a:ext uri="{FF2B5EF4-FFF2-40B4-BE49-F238E27FC236}">
                <a16:creationId xmlns:a16="http://schemas.microsoft.com/office/drawing/2014/main" id="{E3365B0A-E7B2-ADFD-B708-78154BBFF0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185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900" b="1" dirty="0">
                <a:solidFill>
                  <a:srgbClr val="00B050"/>
                </a:solidFill>
                <a:latin typeface="+mn-lt"/>
              </a:rPr>
              <a:t>Angebote und Tätigkeiten der </a:t>
            </a:r>
            <a:br>
              <a:rPr lang="de-DE" sz="4900" b="1" dirty="0">
                <a:solidFill>
                  <a:srgbClr val="00B050"/>
                </a:solidFill>
                <a:latin typeface="+mn-lt"/>
              </a:rPr>
            </a:br>
            <a:r>
              <a:rPr lang="de-DE" sz="4900" b="1" dirty="0">
                <a:solidFill>
                  <a:srgbClr val="00B050"/>
                </a:solidFill>
                <a:latin typeface="+mn-lt"/>
              </a:rPr>
              <a:t>Beratungs- und Präventionsstelle </a:t>
            </a:r>
            <a:endParaRPr lang="de-DE" b="1" dirty="0"/>
          </a:p>
        </p:txBody>
      </p:sp>
      <p:sp>
        <p:nvSpPr>
          <p:cNvPr id="3" name="Inhaltsplatzhalter 2"/>
          <p:cNvSpPr>
            <a:spLocks noGrp="1"/>
          </p:cNvSpPr>
          <p:nvPr>
            <p:ph idx="1"/>
          </p:nvPr>
        </p:nvSpPr>
        <p:spPr/>
        <p:txBody>
          <a:bodyPr>
            <a:normAutofit/>
          </a:bodyPr>
          <a:lstStyle/>
          <a:p>
            <a:r>
              <a:rPr lang="de-DE" dirty="0"/>
              <a:t>Beratung, Begleitung und Krisenintervention für Frauen und Kinder, die Opfer sexueller Gewalt geworden oder von sexueller Gewalt bedroht sind </a:t>
            </a:r>
          </a:p>
          <a:p>
            <a:pPr>
              <a:spcAft>
                <a:spcPts val="1200"/>
              </a:spcAft>
            </a:pPr>
            <a:r>
              <a:rPr lang="de-DE" dirty="0"/>
              <a:t>Beratung von Angehörigen und Kontaktpersonen</a:t>
            </a:r>
          </a:p>
          <a:p>
            <a:pPr marL="0" indent="0">
              <a:spcAft>
                <a:spcPts val="1200"/>
              </a:spcAft>
              <a:buNone/>
            </a:pPr>
            <a:endParaRPr lang="de-DE" dirty="0"/>
          </a:p>
          <a:p>
            <a:r>
              <a:rPr lang="de-DE" dirty="0"/>
              <a:t>Angebote für pädagogische und psychosoziale Fachkräfte</a:t>
            </a:r>
          </a:p>
          <a:p>
            <a:r>
              <a:rPr lang="de-DE" dirty="0"/>
              <a:t>Präventionsarbeit</a:t>
            </a:r>
          </a:p>
          <a:p>
            <a:r>
              <a:rPr lang="de-DE" dirty="0"/>
              <a:t>Vernetzung und Öffentlichkeitsarbeit</a:t>
            </a:r>
          </a:p>
          <a:p>
            <a:pPr marL="0" indent="0">
              <a:buNone/>
            </a:pPr>
            <a:endParaRPr lang="de-DE" b="1" dirty="0"/>
          </a:p>
        </p:txBody>
      </p:sp>
      <p:pic>
        <p:nvPicPr>
          <p:cNvPr id="5" name="Grafik 4">
            <a:extLst>
              <a:ext uri="{FF2B5EF4-FFF2-40B4-BE49-F238E27FC236}">
                <a16:creationId xmlns:a16="http://schemas.microsoft.com/office/drawing/2014/main" id="{3795FE6F-EB9A-47E2-9841-9DCB991F3A90}"/>
              </a:ext>
            </a:extLst>
          </p:cNvPr>
          <p:cNvPicPr>
            <a:picLocks noChangeAspect="1"/>
          </p:cNvPicPr>
          <p:nvPr/>
        </p:nvPicPr>
        <p:blipFill>
          <a:blip r:embed="rId3"/>
          <a:stretch>
            <a:fillRect/>
          </a:stretch>
        </p:blipFill>
        <p:spPr>
          <a:xfrm>
            <a:off x="9903478" y="0"/>
            <a:ext cx="2288522" cy="2167467"/>
          </a:xfrm>
          <a:prstGeom prst="rect">
            <a:avLst/>
          </a:prstGeom>
        </p:spPr>
      </p:pic>
      <p:sp>
        <p:nvSpPr>
          <p:cNvPr id="4" name="Abgerundetes Rechteck 3"/>
          <p:cNvSpPr/>
          <p:nvPr/>
        </p:nvSpPr>
        <p:spPr>
          <a:xfrm>
            <a:off x="1962693" y="3723329"/>
            <a:ext cx="7052153" cy="538619"/>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Die Beratung ist kostenlos, zeitnah und vertraulich!</a:t>
            </a:r>
            <a:endParaRPr kumimoji="0" lang="de-D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218" name="Picture 2" descr="Pixel, Pixelchen, Pädagogik, Diskussion, Disku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9992" y="3872252"/>
            <a:ext cx="2453046" cy="2484098"/>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3EB17D6D-1D99-23F3-35D7-75A0EE1BE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ACDE4-43FF-4255-992E-8105224888F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886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3250"/>
            <a:ext cx="10515600" cy="1325563"/>
          </a:xfrm>
        </p:spPr>
        <p:txBody>
          <a:bodyPr/>
          <a:lstStyle/>
          <a:p>
            <a:r>
              <a:rPr lang="de-DE" dirty="0">
                <a:solidFill>
                  <a:srgbClr val="00B050"/>
                </a:solidFill>
                <a:latin typeface="+mn-lt"/>
              </a:rPr>
              <a:t>Warum ist Gewaltschutz so wichtig?</a:t>
            </a:r>
          </a:p>
        </p:txBody>
      </p:sp>
      <p:sp>
        <p:nvSpPr>
          <p:cNvPr id="3" name="Inhaltsplatzhalter 2"/>
          <p:cNvSpPr>
            <a:spLocks noGrp="1"/>
          </p:cNvSpPr>
          <p:nvPr>
            <p:ph idx="1"/>
          </p:nvPr>
        </p:nvSpPr>
        <p:spPr>
          <a:xfrm>
            <a:off x="711199" y="2092323"/>
            <a:ext cx="10905067" cy="4765676"/>
          </a:xfrm>
        </p:spPr>
        <p:txBody>
          <a:bodyPr>
            <a:normAutofit fontScale="25000" lnSpcReduction="20000"/>
          </a:bodyPr>
          <a:lstStyle/>
          <a:p>
            <a:pPr>
              <a:lnSpc>
                <a:spcPct val="120000"/>
              </a:lnSpc>
            </a:pPr>
            <a:r>
              <a:rPr lang="de-DE" sz="11200" b="1" dirty="0"/>
              <a:t>Frauen mit</a:t>
            </a:r>
            <a:r>
              <a:rPr lang="de-DE" sz="11200" dirty="0"/>
              <a:t> </a:t>
            </a:r>
            <a:r>
              <a:rPr lang="de-DE" sz="11200" b="1" dirty="0"/>
              <a:t>Behinderungen</a:t>
            </a:r>
            <a:r>
              <a:rPr lang="de-DE" sz="11200" dirty="0"/>
              <a:t> sind </a:t>
            </a:r>
            <a:r>
              <a:rPr lang="de-DE" sz="11200" b="1" dirty="0"/>
              <a:t>zwei- bis dreimal häufiger </a:t>
            </a:r>
            <a:r>
              <a:rPr lang="de-DE" sz="11200" dirty="0"/>
              <a:t>von </a:t>
            </a:r>
            <a:r>
              <a:rPr lang="de-DE" sz="11200" b="1" dirty="0"/>
              <a:t>sexueller Gewalt</a:t>
            </a:r>
            <a:r>
              <a:rPr lang="de-DE" sz="11200" dirty="0"/>
              <a:t> in Kindheit oder Jugend sowie im Erwachsenenalter betroffen als Frauen ohne Behinderungen (</a:t>
            </a:r>
            <a:r>
              <a:rPr lang="de-DE" sz="11200" dirty="0" err="1"/>
              <a:t>Schröttle</a:t>
            </a:r>
            <a:r>
              <a:rPr lang="de-DE" sz="11200" dirty="0"/>
              <a:t> et al., 2013)</a:t>
            </a:r>
          </a:p>
          <a:p>
            <a:pPr>
              <a:lnSpc>
                <a:spcPct val="120000"/>
              </a:lnSpc>
            </a:pPr>
            <a:r>
              <a:rPr lang="de-DE" sz="11200" dirty="0"/>
              <a:t>Neue Studien (</a:t>
            </a:r>
            <a:r>
              <a:rPr lang="de-DE" sz="11200" dirty="0" err="1"/>
              <a:t>Schröttle</a:t>
            </a:r>
            <a:r>
              <a:rPr lang="de-DE" sz="11200" dirty="0"/>
              <a:t> et al., 2024a und 2024b) im Auftrag des Bundesministeriums für Familie, Senioren, Frauen und Jugend (BMFSFJ) und des Bundesministeriums für Arbeit und Soziales (BMAS), durchgeführt 2023, quantitative und qualitative Befragung zu Gewalt in Einrichtungen der Behindertenhilfe</a:t>
            </a:r>
          </a:p>
          <a:p>
            <a:endParaRPr lang="de-DE" sz="7400" dirty="0"/>
          </a:p>
          <a:p>
            <a:endParaRPr lang="de-DE" sz="7400" dirty="0"/>
          </a:p>
          <a:p>
            <a:pPr marL="0" indent="0">
              <a:buNone/>
            </a:pPr>
            <a:r>
              <a:rPr lang="de-DE" sz="2000" dirty="0">
                <a:solidFill>
                  <a:prstClr val="black"/>
                </a:solidFill>
              </a:rPr>
              <a:t> </a:t>
            </a:r>
            <a:endParaRPr lang="de-DE" dirty="0"/>
          </a:p>
          <a:p>
            <a:endParaRPr lang="de-DE" dirty="0"/>
          </a:p>
          <a:p>
            <a:endParaRPr lang="de-DE" dirty="0"/>
          </a:p>
          <a:p>
            <a:endParaRPr lang="de-DE" dirty="0"/>
          </a:p>
          <a:p>
            <a:pPr marL="0" indent="0">
              <a:buNone/>
            </a:pPr>
            <a:endParaRPr lang="de-DE" sz="800" dirty="0"/>
          </a:p>
          <a:p>
            <a:pPr marL="0" indent="0">
              <a:buNone/>
            </a:pPr>
            <a:r>
              <a:rPr lang="de-DE" sz="2000" dirty="0">
                <a:solidFill>
                  <a:prstClr val="black"/>
                </a:solidFill>
              </a:rPr>
              <a:t> </a:t>
            </a:r>
            <a:endParaRPr lang="de-DE" dirty="0"/>
          </a:p>
          <a:p>
            <a:endParaRPr lang="de-DE" dirty="0"/>
          </a:p>
        </p:txBody>
      </p:sp>
      <p:pic>
        <p:nvPicPr>
          <p:cNvPr id="4" name="Grafik 3">
            <a:extLst>
              <a:ext uri="{FF2B5EF4-FFF2-40B4-BE49-F238E27FC236}">
                <a16:creationId xmlns:a16="http://schemas.microsoft.com/office/drawing/2014/main" id="{AD64B337-049C-488E-868D-DC0C779FE7E4}"/>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402317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A5C7C-1D0B-D326-10B3-4E5430726C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B29F5E-6522-567D-83A8-082D9D2952D6}"/>
              </a:ext>
            </a:extLst>
          </p:cNvPr>
          <p:cNvSpPr>
            <a:spLocks noGrp="1"/>
          </p:cNvSpPr>
          <p:nvPr>
            <p:ph type="title"/>
          </p:nvPr>
        </p:nvSpPr>
        <p:spPr>
          <a:xfrm>
            <a:off x="838200" y="603250"/>
            <a:ext cx="10515600" cy="1325563"/>
          </a:xfrm>
        </p:spPr>
        <p:txBody>
          <a:bodyPr>
            <a:normAutofit/>
          </a:bodyPr>
          <a:lstStyle/>
          <a:p>
            <a:r>
              <a:rPr lang="de-DE" sz="3600" dirty="0">
                <a:solidFill>
                  <a:srgbClr val="00B050"/>
                </a:solidFill>
                <a:latin typeface="+mn-lt"/>
              </a:rPr>
              <a:t>Fazit der neuen Studie (</a:t>
            </a:r>
            <a:r>
              <a:rPr lang="de-DE" sz="3600" dirty="0" err="1">
                <a:solidFill>
                  <a:srgbClr val="00B050"/>
                </a:solidFill>
                <a:latin typeface="+mn-lt"/>
              </a:rPr>
              <a:t>Schröttle</a:t>
            </a:r>
            <a:r>
              <a:rPr lang="de-DE" sz="3600" dirty="0">
                <a:solidFill>
                  <a:srgbClr val="00B050"/>
                </a:solidFill>
                <a:latin typeface="+mn-lt"/>
              </a:rPr>
              <a:t> et al., 2024a):</a:t>
            </a:r>
          </a:p>
        </p:txBody>
      </p:sp>
      <p:sp>
        <p:nvSpPr>
          <p:cNvPr id="3" name="Inhaltsplatzhalter 2">
            <a:extLst>
              <a:ext uri="{FF2B5EF4-FFF2-40B4-BE49-F238E27FC236}">
                <a16:creationId xmlns:a16="http://schemas.microsoft.com/office/drawing/2014/main" id="{A0A7C123-EE6B-6583-48C1-B47CC3160B52}"/>
              </a:ext>
            </a:extLst>
          </p:cNvPr>
          <p:cNvSpPr>
            <a:spLocks noGrp="1"/>
          </p:cNvSpPr>
          <p:nvPr>
            <p:ph idx="1"/>
          </p:nvPr>
        </p:nvSpPr>
        <p:spPr>
          <a:xfrm>
            <a:off x="838199" y="2167468"/>
            <a:ext cx="11277601" cy="4765676"/>
          </a:xfrm>
        </p:spPr>
        <p:txBody>
          <a:bodyPr>
            <a:normAutofit/>
          </a:bodyPr>
          <a:lstStyle/>
          <a:p>
            <a:r>
              <a:rPr lang="de-DE" dirty="0"/>
              <a:t>Menschen mit Behinderungen (insbesondere Frauen) sind im häuslichen Umfeld häufig Gewalt ausgesetzt – in der Kindheit und Jugend, aber auch im Erwachsenenalter</a:t>
            </a:r>
          </a:p>
          <a:p>
            <a:r>
              <a:rPr lang="de-DE" dirty="0"/>
              <a:t>Gewalt wird häufig durch die Familie und das enge soziale Umfeld ausgeübt</a:t>
            </a:r>
          </a:p>
          <a:p>
            <a:r>
              <a:rPr lang="de-DE" dirty="0"/>
              <a:t>sexualisierte Gewalt geht bei Frauen im stationären </a:t>
            </a:r>
            <a:r>
              <a:rPr lang="de-DE" u="sng" dirty="0"/>
              <a:t>und</a:t>
            </a:r>
            <a:r>
              <a:rPr lang="de-DE" dirty="0"/>
              <a:t> ambulanten Setting am häufigsten von Partner*innen aus, sexuelle Belästigung durch Menschen aus dem Freundes- und Bekanntenkreis</a:t>
            </a:r>
          </a:p>
          <a:p>
            <a:r>
              <a:rPr lang="de-DE" dirty="0"/>
              <a:t>starke Abhängigkeitsverhältnisse, verstärkt durch wirtschaftliche Situation</a:t>
            </a:r>
          </a:p>
          <a:p>
            <a:endParaRPr lang="de-DE" dirty="0"/>
          </a:p>
          <a:p>
            <a:endParaRPr lang="de-DE" dirty="0"/>
          </a:p>
          <a:p>
            <a:endParaRPr lang="de-DE" dirty="0"/>
          </a:p>
        </p:txBody>
      </p:sp>
      <p:pic>
        <p:nvPicPr>
          <p:cNvPr id="4" name="Grafik 3">
            <a:extLst>
              <a:ext uri="{FF2B5EF4-FFF2-40B4-BE49-F238E27FC236}">
                <a16:creationId xmlns:a16="http://schemas.microsoft.com/office/drawing/2014/main" id="{4C636822-310D-DCA7-04A9-41D0FC2923AD}"/>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408498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60244-1686-08BE-3379-11D40389C2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BA484-D755-561C-AE9D-48561E305E24}"/>
              </a:ext>
            </a:extLst>
          </p:cNvPr>
          <p:cNvSpPr>
            <a:spLocks noGrp="1"/>
          </p:cNvSpPr>
          <p:nvPr>
            <p:ph type="title"/>
          </p:nvPr>
        </p:nvSpPr>
        <p:spPr>
          <a:xfrm>
            <a:off x="838200" y="603250"/>
            <a:ext cx="10515600" cy="1325563"/>
          </a:xfrm>
        </p:spPr>
        <p:txBody>
          <a:bodyPr>
            <a:normAutofit/>
          </a:bodyPr>
          <a:lstStyle/>
          <a:p>
            <a:r>
              <a:rPr lang="de-DE" sz="3600" dirty="0">
                <a:solidFill>
                  <a:srgbClr val="00B050"/>
                </a:solidFill>
                <a:latin typeface="+mn-lt"/>
              </a:rPr>
              <a:t>Fazit der neuen Studie (</a:t>
            </a:r>
            <a:r>
              <a:rPr lang="de-DE" sz="3600" dirty="0" err="1">
                <a:solidFill>
                  <a:srgbClr val="00B050"/>
                </a:solidFill>
                <a:latin typeface="+mn-lt"/>
              </a:rPr>
              <a:t>Schröttle</a:t>
            </a:r>
            <a:r>
              <a:rPr lang="de-DE" sz="3600" dirty="0">
                <a:solidFill>
                  <a:srgbClr val="00B050"/>
                </a:solidFill>
                <a:latin typeface="+mn-lt"/>
              </a:rPr>
              <a:t> et al., 2024a):</a:t>
            </a:r>
          </a:p>
        </p:txBody>
      </p:sp>
      <p:sp>
        <p:nvSpPr>
          <p:cNvPr id="3" name="Inhaltsplatzhalter 2">
            <a:extLst>
              <a:ext uri="{FF2B5EF4-FFF2-40B4-BE49-F238E27FC236}">
                <a16:creationId xmlns:a16="http://schemas.microsoft.com/office/drawing/2014/main" id="{B5E3A2DF-0F75-C7BB-6906-72ABE1113CC4}"/>
              </a:ext>
            </a:extLst>
          </p:cNvPr>
          <p:cNvSpPr>
            <a:spLocks noGrp="1"/>
          </p:cNvSpPr>
          <p:nvPr>
            <p:ph idx="1"/>
          </p:nvPr>
        </p:nvSpPr>
        <p:spPr>
          <a:xfrm>
            <a:off x="838199" y="2167468"/>
            <a:ext cx="11277601" cy="4765676"/>
          </a:xfrm>
        </p:spPr>
        <p:txBody>
          <a:bodyPr>
            <a:normAutofit/>
          </a:bodyPr>
          <a:lstStyle/>
          <a:p>
            <a:r>
              <a:rPr lang="de-DE" dirty="0"/>
              <a:t>mangelnde Präventions- und Interventionskonzepte für ambulante Settings und diese Zielgruppe, selten Zugang zu Informationen und Aufklärungskampagnen</a:t>
            </a:r>
          </a:p>
          <a:p>
            <a:r>
              <a:rPr lang="de-DE" dirty="0"/>
              <a:t>Unterstützung durch pädagogische/psychosoziale Fachkräfte und die Polizei wird selten in Anspruch genommen</a:t>
            </a:r>
          </a:p>
          <a:p>
            <a:pPr marL="0" indent="0">
              <a:buNone/>
            </a:pPr>
            <a:r>
              <a:rPr lang="de-DE" dirty="0">
                <a:sym typeface="Wingdings" panose="05000000000000000000" pitchFamily="2" charset="2"/>
              </a:rPr>
              <a:t> besonders vulnerable Gruppe wird nicht ausreichend geschützt und unterstützt!</a:t>
            </a:r>
            <a:endParaRPr lang="de-DE" dirty="0"/>
          </a:p>
          <a:p>
            <a:endParaRPr lang="de-DE" dirty="0"/>
          </a:p>
          <a:p>
            <a:endParaRPr lang="de-DE" dirty="0"/>
          </a:p>
          <a:p>
            <a:endParaRPr lang="de-DE" dirty="0"/>
          </a:p>
        </p:txBody>
      </p:sp>
      <p:pic>
        <p:nvPicPr>
          <p:cNvPr id="4" name="Grafik 3">
            <a:extLst>
              <a:ext uri="{FF2B5EF4-FFF2-40B4-BE49-F238E27FC236}">
                <a16:creationId xmlns:a16="http://schemas.microsoft.com/office/drawing/2014/main" id="{5505D7CA-E278-31B1-0736-7785AEFF84CF}"/>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26713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D3399E7C-5369-C344-4BFC-6807308D8515}"/>
              </a:ext>
            </a:extLst>
          </p:cNvPr>
          <p:cNvGraphicFramePr>
            <a:graphicFrameLocks noGrp="1"/>
          </p:cNvGraphicFramePr>
          <p:nvPr>
            <p:ph idx="1"/>
          </p:nvPr>
        </p:nvGraphicFramePr>
        <p:xfrm>
          <a:off x="1681655" y="1292771"/>
          <a:ext cx="9672144" cy="48841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E4FA96F3-C6FF-3336-22C2-4A95FDE96B18}"/>
              </a:ext>
            </a:extLst>
          </p:cNvPr>
          <p:cNvSpPr txBox="1"/>
          <p:nvPr/>
        </p:nvSpPr>
        <p:spPr>
          <a:xfrm>
            <a:off x="266698" y="2232867"/>
            <a:ext cx="1642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Körperliche Gewalt erlebt</a:t>
            </a:r>
          </a:p>
        </p:txBody>
      </p:sp>
      <p:sp>
        <p:nvSpPr>
          <p:cNvPr id="8" name="Textfeld 7">
            <a:extLst>
              <a:ext uri="{FF2B5EF4-FFF2-40B4-BE49-F238E27FC236}">
                <a16:creationId xmlns:a16="http://schemas.microsoft.com/office/drawing/2014/main" id="{7EF3BEE0-EB0E-E1D8-59D4-26CE3DDF2829}"/>
              </a:ext>
            </a:extLst>
          </p:cNvPr>
          <p:cNvSpPr txBox="1"/>
          <p:nvPr/>
        </p:nvSpPr>
        <p:spPr>
          <a:xfrm>
            <a:off x="266697" y="4472152"/>
            <a:ext cx="1642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Psychische Gewalt erlebt</a:t>
            </a:r>
          </a:p>
        </p:txBody>
      </p:sp>
      <p:pic>
        <p:nvPicPr>
          <p:cNvPr id="9" name="Grafik 8">
            <a:extLst>
              <a:ext uri="{FF2B5EF4-FFF2-40B4-BE49-F238E27FC236}">
                <a16:creationId xmlns:a16="http://schemas.microsoft.com/office/drawing/2014/main" id="{D69E534E-EE35-C522-FFD0-90902FC98FE3}"/>
              </a:ext>
            </a:extLst>
          </p:cNvPr>
          <p:cNvPicPr>
            <a:picLocks noChangeAspect="1"/>
          </p:cNvPicPr>
          <p:nvPr/>
        </p:nvPicPr>
        <p:blipFill>
          <a:blip r:embed="rId3"/>
          <a:stretch>
            <a:fillRect/>
          </a:stretch>
        </p:blipFill>
        <p:spPr>
          <a:xfrm>
            <a:off x="9903477" y="1"/>
            <a:ext cx="2288523" cy="2167467"/>
          </a:xfrm>
          <a:prstGeom prst="rect">
            <a:avLst/>
          </a:prstGeom>
        </p:spPr>
      </p:pic>
      <p:sp>
        <p:nvSpPr>
          <p:cNvPr id="10" name="Fußzeilenplatzhalter 4">
            <a:extLst>
              <a:ext uri="{FF2B5EF4-FFF2-40B4-BE49-F238E27FC236}">
                <a16:creationId xmlns:a16="http://schemas.microsoft.com/office/drawing/2014/main" id="{33DB74B4-BD1D-E843-6D4F-7B03DCAA9CD0}"/>
              </a:ext>
            </a:extLst>
          </p:cNvPr>
          <p:cNvSpPr txBox="1">
            <a:spLocks/>
          </p:cNvSpPr>
          <p:nvPr/>
        </p:nvSpPr>
        <p:spPr>
          <a:xfrm>
            <a:off x="0" y="6431975"/>
            <a:ext cx="121920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Calibri"/>
                <a:ea typeface="+mn-ea"/>
                <a:cs typeface="+mn-cs"/>
              </a:rPr>
              <a:t>v</a:t>
            </a:r>
            <a:r>
              <a:rPr kumimoji="0" lang="de-DE" sz="1400" b="0" i="1" u="none" strike="noStrike" kern="1200" cap="none" spc="0" normalizeH="0" baseline="0" noProof="0" dirty="0" err="1">
                <a:ln>
                  <a:noFill/>
                </a:ln>
                <a:solidFill>
                  <a:prstClr val="black"/>
                </a:solidFill>
                <a:effectLst/>
                <a:uLnTx/>
                <a:uFillTx/>
                <a:latin typeface="Calibri"/>
                <a:ea typeface="+mn-ea"/>
                <a:cs typeface="+mn-cs"/>
              </a:rPr>
              <a:t>gl</a:t>
            </a:r>
            <a:r>
              <a:rPr kumimoji="0" lang="de-DE" sz="1400" b="0" i="1" u="none" strike="noStrike" kern="1200" cap="none" spc="0" normalizeH="0" baseline="0" noProof="0" dirty="0">
                <a:ln>
                  <a:noFill/>
                </a:ln>
                <a:solidFill>
                  <a:prstClr val="black"/>
                </a:solidFill>
                <a:effectLst/>
                <a:uLnTx/>
                <a:uFillTx/>
                <a:latin typeface="Calibri"/>
                <a:ea typeface="+mn-ea"/>
                <a:cs typeface="+mn-cs"/>
              </a:rPr>
              <a:t>. Forschungsbericht </a:t>
            </a:r>
            <a:r>
              <a:rPr lang="de-DE" sz="1400" i="1" dirty="0" err="1">
                <a:solidFill>
                  <a:prstClr val="black"/>
                </a:solidFill>
                <a:latin typeface="Calibri"/>
              </a:rPr>
              <a:t>Schröttle</a:t>
            </a:r>
            <a:r>
              <a:rPr lang="de-DE" sz="1400" i="1" dirty="0">
                <a:solidFill>
                  <a:prstClr val="black"/>
                </a:solidFill>
                <a:latin typeface="Calibri"/>
              </a:rPr>
              <a:t> et al. 2024b</a:t>
            </a:r>
            <a:endParaRPr kumimoji="0" lang="de-DE" sz="1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Calibri"/>
                <a:ea typeface="+mn-ea"/>
                <a:cs typeface="+mn-cs"/>
              </a:rPr>
              <a:t>Basis: Die Befragten, die eine Angabe hierzu gemacht haben (N = 277 bei körperlicher Gewalt, davon 136 Frauen und 141 Männer, bzw. N = 278 bei psychischer Gewalt, davon 138 Frauen und 140 Männer); Angaben in Prozent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78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579E6-A862-71CC-BCBC-320B53FDF1B3}"/>
            </a:ext>
          </a:extLst>
        </p:cNvPr>
        <p:cNvGrpSpPr/>
        <p:nvPr/>
      </p:nvGrpSpPr>
      <p:grpSpPr>
        <a:xfrm>
          <a:off x="0" y="0"/>
          <a:ext cx="0" cy="0"/>
          <a:chOff x="0" y="0"/>
          <a:chExt cx="0" cy="0"/>
        </a:xfrm>
      </p:grpSpPr>
      <p:sp>
        <p:nvSpPr>
          <p:cNvPr id="6" name="Sprechblase: rechteckig mit abgerundeten Ecken 5">
            <a:extLst>
              <a:ext uri="{FF2B5EF4-FFF2-40B4-BE49-F238E27FC236}">
                <a16:creationId xmlns:a16="http://schemas.microsoft.com/office/drawing/2014/main" id="{EBBC32E7-17F4-D53B-80C1-A524271644CD}"/>
              </a:ext>
            </a:extLst>
          </p:cNvPr>
          <p:cNvSpPr/>
          <p:nvPr/>
        </p:nvSpPr>
        <p:spPr>
          <a:xfrm>
            <a:off x="2058715" y="4794177"/>
            <a:ext cx="9699733" cy="1678408"/>
          </a:xfrm>
          <a:prstGeom prst="wedgeRoundRectCallout">
            <a:avLst>
              <a:gd name="adj1" fmla="val -58038"/>
              <a:gd name="adj2" fmla="val 315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prechblase: rechteckig mit abgerundeten Ecken 4">
            <a:extLst>
              <a:ext uri="{FF2B5EF4-FFF2-40B4-BE49-F238E27FC236}">
                <a16:creationId xmlns:a16="http://schemas.microsoft.com/office/drawing/2014/main" id="{05437982-3866-496F-0689-C4BC0CE6B67F}"/>
              </a:ext>
            </a:extLst>
          </p:cNvPr>
          <p:cNvSpPr/>
          <p:nvPr/>
        </p:nvSpPr>
        <p:spPr>
          <a:xfrm>
            <a:off x="419100" y="1924644"/>
            <a:ext cx="10079420" cy="2604723"/>
          </a:xfrm>
          <a:prstGeom prst="wedgeRoundRectCallout">
            <a:avLst>
              <a:gd name="adj1" fmla="val 54946"/>
              <a:gd name="adj2" fmla="val 313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FA765F1-CFD9-AB35-DF44-6FF701380B5F}"/>
              </a:ext>
            </a:extLst>
          </p:cNvPr>
          <p:cNvSpPr>
            <a:spLocks noGrp="1"/>
          </p:cNvSpPr>
          <p:nvPr>
            <p:ph type="title"/>
          </p:nvPr>
        </p:nvSpPr>
        <p:spPr>
          <a:xfrm>
            <a:off x="838200" y="603250"/>
            <a:ext cx="10515600" cy="1325563"/>
          </a:xfrm>
        </p:spPr>
        <p:txBody>
          <a:bodyPr>
            <a:noAutofit/>
          </a:bodyPr>
          <a:lstStyle/>
          <a:p>
            <a:r>
              <a:rPr lang="de-DE" sz="4000" dirty="0">
                <a:solidFill>
                  <a:srgbClr val="00B050"/>
                </a:solidFill>
                <a:latin typeface="+mn-lt"/>
              </a:rPr>
              <a:t>Gewaltschutz in Werkstätten für behinderte Menschen – Probleme und Lücken</a:t>
            </a:r>
          </a:p>
        </p:txBody>
      </p:sp>
      <p:sp>
        <p:nvSpPr>
          <p:cNvPr id="3" name="Inhaltsplatzhalter 2">
            <a:extLst>
              <a:ext uri="{FF2B5EF4-FFF2-40B4-BE49-F238E27FC236}">
                <a16:creationId xmlns:a16="http://schemas.microsoft.com/office/drawing/2014/main" id="{4D5405BE-2630-3186-8F98-781C32F4E10B}"/>
              </a:ext>
            </a:extLst>
          </p:cNvPr>
          <p:cNvSpPr>
            <a:spLocks noGrp="1"/>
          </p:cNvSpPr>
          <p:nvPr>
            <p:ph idx="1"/>
          </p:nvPr>
        </p:nvSpPr>
        <p:spPr>
          <a:xfrm>
            <a:off x="662256" y="2072627"/>
            <a:ext cx="9241221" cy="2604723"/>
          </a:xfrm>
        </p:spPr>
        <p:txBody>
          <a:bodyPr>
            <a:normAutofit/>
          </a:bodyPr>
          <a:lstStyle/>
          <a:p>
            <a:r>
              <a:rPr lang="de-DE" sz="2400" dirty="0"/>
              <a:t>Negative Erfahrungen bei der Meldung von Gewaltvorfällen:</a:t>
            </a:r>
            <a:endParaRPr lang="de-DE" dirty="0"/>
          </a:p>
          <a:p>
            <a:pPr lvl="1"/>
            <a:r>
              <a:rPr lang="de-DE" dirty="0"/>
              <a:t>Anzweifeln der Glaubwürdigkeit</a:t>
            </a:r>
          </a:p>
          <a:p>
            <a:pPr lvl="1"/>
            <a:r>
              <a:rPr lang="de-DE" dirty="0"/>
              <a:t>Herunterspielen von Gewaltvorwürfen</a:t>
            </a:r>
          </a:p>
          <a:p>
            <a:pPr lvl="1"/>
            <a:r>
              <a:rPr lang="de-DE" dirty="0"/>
              <a:t>Übergriffe werden durch Fachkräfte nicht geahndet</a:t>
            </a:r>
          </a:p>
          <a:p>
            <a:pPr lvl="1"/>
            <a:r>
              <a:rPr lang="de-DE" dirty="0"/>
              <a:t>Fehlendes Vertrauen zu Ansprechpersonen</a:t>
            </a:r>
          </a:p>
          <a:p>
            <a:pPr lvl="1"/>
            <a:r>
              <a:rPr lang="de-DE" dirty="0"/>
              <a:t>Beschäftigte trauen sich nicht, eine Meldung zu machen </a:t>
            </a:r>
          </a:p>
          <a:p>
            <a:pPr marL="0" indent="0">
              <a:buNone/>
            </a:pPr>
            <a:endParaRPr lang="de-DE" dirty="0"/>
          </a:p>
        </p:txBody>
      </p:sp>
      <p:pic>
        <p:nvPicPr>
          <p:cNvPr id="4" name="Grafik 3">
            <a:extLst>
              <a:ext uri="{FF2B5EF4-FFF2-40B4-BE49-F238E27FC236}">
                <a16:creationId xmlns:a16="http://schemas.microsoft.com/office/drawing/2014/main" id="{A911D9BD-CDEA-C7C0-3AE5-7AEFA6099DFB}"/>
              </a:ext>
            </a:extLst>
          </p:cNvPr>
          <p:cNvPicPr>
            <a:picLocks noChangeAspect="1"/>
          </p:cNvPicPr>
          <p:nvPr/>
        </p:nvPicPr>
        <p:blipFill>
          <a:blip r:embed="rId2"/>
          <a:stretch>
            <a:fillRect/>
          </a:stretch>
        </p:blipFill>
        <p:spPr>
          <a:xfrm>
            <a:off x="9903477" y="1"/>
            <a:ext cx="2288523" cy="2167467"/>
          </a:xfrm>
          <a:prstGeom prst="rect">
            <a:avLst/>
          </a:prstGeom>
        </p:spPr>
      </p:pic>
      <p:sp>
        <p:nvSpPr>
          <p:cNvPr id="7" name="Textfeld 6">
            <a:extLst>
              <a:ext uri="{FF2B5EF4-FFF2-40B4-BE49-F238E27FC236}">
                <a16:creationId xmlns:a16="http://schemas.microsoft.com/office/drawing/2014/main" id="{016B897A-AB6E-8BC7-F9C1-13C5D22A9A2E}"/>
              </a:ext>
            </a:extLst>
          </p:cNvPr>
          <p:cNvSpPr txBox="1"/>
          <p:nvPr/>
        </p:nvSpPr>
        <p:spPr>
          <a:xfrm>
            <a:off x="2582261" y="4960376"/>
            <a:ext cx="8652640" cy="134601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Ressourcenmangel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Schwierige institutionelle Rahmenbedingungen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Tabuisierung von sexualisierter Gewalt durch das soziale Umfeld</a:t>
            </a:r>
          </a:p>
        </p:txBody>
      </p:sp>
      <p:sp>
        <p:nvSpPr>
          <p:cNvPr id="8" name="Fußzeilenplatzhalter 4">
            <a:extLst>
              <a:ext uri="{FF2B5EF4-FFF2-40B4-BE49-F238E27FC236}">
                <a16:creationId xmlns:a16="http://schemas.microsoft.com/office/drawing/2014/main" id="{851DE989-EA95-BDC8-BB64-CD720A48B20D}"/>
              </a:ext>
            </a:extLst>
          </p:cNvPr>
          <p:cNvSpPr txBox="1">
            <a:spLocks/>
          </p:cNvSpPr>
          <p:nvPr/>
        </p:nvSpPr>
        <p:spPr>
          <a:xfrm>
            <a:off x="0" y="6597352"/>
            <a:ext cx="121920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Calibri"/>
                <a:ea typeface="+mn-ea"/>
                <a:cs typeface="+mn-cs"/>
              </a:rPr>
              <a:t>v</a:t>
            </a:r>
            <a:r>
              <a:rPr kumimoji="0" lang="de-DE" sz="1400" b="0" i="1" u="none" strike="noStrike" kern="1200" cap="none" spc="0" normalizeH="0" baseline="0" noProof="0" dirty="0" err="1">
                <a:ln>
                  <a:noFill/>
                </a:ln>
                <a:solidFill>
                  <a:prstClr val="black"/>
                </a:solidFill>
                <a:effectLst/>
                <a:uLnTx/>
                <a:uFillTx/>
                <a:latin typeface="Calibri"/>
                <a:ea typeface="+mn-ea"/>
                <a:cs typeface="+mn-cs"/>
              </a:rPr>
              <a:t>gl</a:t>
            </a:r>
            <a:r>
              <a:rPr kumimoji="0" lang="de-DE" sz="1400" b="0" i="1" u="none" strike="noStrike" kern="1200" cap="none" spc="0" normalizeH="0" baseline="0" noProof="0" dirty="0">
                <a:ln>
                  <a:noFill/>
                </a:ln>
                <a:solidFill>
                  <a:prstClr val="black"/>
                </a:solidFill>
                <a:effectLst/>
                <a:uLnTx/>
                <a:uFillTx/>
                <a:latin typeface="Calibri"/>
                <a:ea typeface="+mn-ea"/>
                <a:cs typeface="+mn-cs"/>
              </a:rPr>
              <a:t>. Forschungsbericht </a:t>
            </a:r>
            <a:r>
              <a:rPr lang="de-DE" sz="1400" i="1" dirty="0" err="1">
                <a:solidFill>
                  <a:prstClr val="black"/>
                </a:solidFill>
                <a:latin typeface="Calibri"/>
              </a:rPr>
              <a:t>Schröttle</a:t>
            </a:r>
            <a:r>
              <a:rPr lang="de-DE" sz="1400" i="1" dirty="0">
                <a:solidFill>
                  <a:prstClr val="black"/>
                </a:solidFill>
                <a:latin typeface="Calibri"/>
              </a:rPr>
              <a:t> et al. 2024b</a:t>
            </a:r>
            <a:r>
              <a:rPr kumimoji="0" lang="de-DE" sz="1400" b="0" i="1"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1"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feld 8">
            <a:extLst>
              <a:ext uri="{FF2B5EF4-FFF2-40B4-BE49-F238E27FC236}">
                <a16:creationId xmlns:a16="http://schemas.microsoft.com/office/drawing/2014/main" id="{F61CC6C5-FF3C-9793-C911-5869E074855F}"/>
              </a:ext>
            </a:extLst>
          </p:cNvPr>
          <p:cNvSpPr txBox="1"/>
          <p:nvPr/>
        </p:nvSpPr>
        <p:spPr>
          <a:xfrm rot="18898084">
            <a:off x="10486275" y="3738341"/>
            <a:ext cx="17350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Beschäftigte</a:t>
            </a:r>
          </a:p>
        </p:txBody>
      </p:sp>
      <p:sp>
        <p:nvSpPr>
          <p:cNvPr id="10" name="Textfeld 9">
            <a:extLst>
              <a:ext uri="{FF2B5EF4-FFF2-40B4-BE49-F238E27FC236}">
                <a16:creationId xmlns:a16="http://schemas.microsoft.com/office/drawing/2014/main" id="{C3CDF59C-B018-BED1-95AD-4C1B5A1DF6ED}"/>
              </a:ext>
            </a:extLst>
          </p:cNvPr>
          <p:cNvSpPr txBox="1"/>
          <p:nvPr/>
        </p:nvSpPr>
        <p:spPr>
          <a:xfrm rot="2841535">
            <a:off x="171950" y="6023918"/>
            <a:ext cx="17350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Fachkräfte</a:t>
            </a:r>
          </a:p>
        </p:txBody>
      </p:sp>
    </p:spTree>
    <p:extLst>
      <p:ext uri="{BB962C8B-B14F-4D97-AF65-F5344CB8AC3E}">
        <p14:creationId xmlns:p14="http://schemas.microsoft.com/office/powerpoint/2010/main" val="381873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2F7026-798B-561E-63AA-01C2BB0698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670875-8DAA-999E-6932-F30C30C8EBC7}"/>
              </a:ext>
            </a:extLst>
          </p:cNvPr>
          <p:cNvSpPr>
            <a:spLocks noGrp="1"/>
          </p:cNvSpPr>
          <p:nvPr>
            <p:ph type="title"/>
          </p:nvPr>
        </p:nvSpPr>
        <p:spPr>
          <a:xfrm>
            <a:off x="838200" y="603250"/>
            <a:ext cx="10515600" cy="1325563"/>
          </a:xfrm>
        </p:spPr>
        <p:txBody>
          <a:bodyPr/>
          <a:lstStyle/>
          <a:p>
            <a:r>
              <a:rPr lang="de-DE" dirty="0">
                <a:solidFill>
                  <a:srgbClr val="00B050"/>
                </a:solidFill>
                <a:latin typeface="+mn-lt"/>
              </a:rPr>
              <a:t>Unterstützung nach Gewalterfahrung:</a:t>
            </a:r>
          </a:p>
        </p:txBody>
      </p:sp>
      <p:sp>
        <p:nvSpPr>
          <p:cNvPr id="3" name="Inhaltsplatzhalter 2">
            <a:extLst>
              <a:ext uri="{FF2B5EF4-FFF2-40B4-BE49-F238E27FC236}">
                <a16:creationId xmlns:a16="http://schemas.microsoft.com/office/drawing/2014/main" id="{597E9EA8-FB62-0DF5-F952-B3CDED559791}"/>
              </a:ext>
            </a:extLst>
          </p:cNvPr>
          <p:cNvSpPr>
            <a:spLocks noGrp="1"/>
          </p:cNvSpPr>
          <p:nvPr>
            <p:ph idx="1"/>
          </p:nvPr>
        </p:nvSpPr>
        <p:spPr>
          <a:xfrm>
            <a:off x="838199" y="2167468"/>
            <a:ext cx="11150601" cy="4765676"/>
          </a:xfrm>
        </p:spPr>
        <p:txBody>
          <a:bodyPr>
            <a:normAutofit/>
          </a:bodyPr>
          <a:lstStyle/>
          <a:p>
            <a:r>
              <a:rPr lang="de-DE" dirty="0"/>
              <a:t>ambulant betreute Personen nehmen seltener Unterstützungsangebote wahr:</a:t>
            </a:r>
          </a:p>
          <a:p>
            <a:r>
              <a:rPr lang="de-DE" dirty="0"/>
              <a:t>nur knapp jede 5. befragte Person hat nach körperlicher Gewalt medizinische Hilfe in Anspruch genommen, 14% der Frauen haben externe Unterstützungsangebote wahrgenommen, 7% der Männer</a:t>
            </a:r>
          </a:p>
          <a:p>
            <a:r>
              <a:rPr lang="de-DE" dirty="0"/>
              <a:t>bei sexueller Gewalt: ca. 20% der Frauen haben sich medizinisch versorgen lassen, jede 7. hat mit einer Fachkraft gesprochen - Aber: Kein Mann aus dem ambulanten Setting hat medizinische Hilfe oder Beratung in Anspruch genommen!</a:t>
            </a:r>
          </a:p>
          <a:p>
            <a:endParaRPr lang="de-DE" dirty="0"/>
          </a:p>
          <a:p>
            <a:endParaRPr lang="de-DE" dirty="0"/>
          </a:p>
        </p:txBody>
      </p:sp>
      <p:pic>
        <p:nvPicPr>
          <p:cNvPr id="4" name="Grafik 3">
            <a:extLst>
              <a:ext uri="{FF2B5EF4-FFF2-40B4-BE49-F238E27FC236}">
                <a16:creationId xmlns:a16="http://schemas.microsoft.com/office/drawing/2014/main" id="{A6757D45-B6B6-B4A8-56E7-94352CEE06F0}"/>
              </a:ext>
            </a:extLst>
          </p:cNvPr>
          <p:cNvPicPr>
            <a:picLocks noChangeAspect="1"/>
          </p:cNvPicPr>
          <p:nvPr/>
        </p:nvPicPr>
        <p:blipFill>
          <a:blip r:embed="rId2"/>
          <a:stretch>
            <a:fillRect/>
          </a:stretch>
        </p:blipFill>
        <p:spPr>
          <a:xfrm>
            <a:off x="9903477" y="1"/>
            <a:ext cx="2288523" cy="2167467"/>
          </a:xfrm>
          <a:prstGeom prst="rect">
            <a:avLst/>
          </a:prstGeom>
        </p:spPr>
      </p:pic>
    </p:spTree>
    <p:extLst>
      <p:ext uri="{BB962C8B-B14F-4D97-AF65-F5344CB8AC3E}">
        <p14:creationId xmlns:p14="http://schemas.microsoft.com/office/powerpoint/2010/main" val="30969494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15_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896BFE2DF282408660F9E32500F76E" ma:contentTypeVersion="13" ma:contentTypeDescription="Ein neues Dokument erstellen." ma:contentTypeScope="" ma:versionID="be4d2d021c1fa1a5905f7aaf2477149b">
  <xsd:schema xmlns:xsd="http://www.w3.org/2001/XMLSchema" xmlns:xs="http://www.w3.org/2001/XMLSchema" xmlns:p="http://schemas.microsoft.com/office/2006/metadata/properties" xmlns:ns2="0402db1e-4d4b-42ee-9117-b7915b145198" xmlns:ns3="096b0687-dfee-410e-afe5-9d35ff0dd6b5" targetNamespace="http://schemas.microsoft.com/office/2006/metadata/properties" ma:root="true" ma:fieldsID="941b12d0dc8fa6d9b9474c3f0c38b268" ns2:_="" ns3:_="">
    <xsd:import namespace="0402db1e-4d4b-42ee-9117-b7915b145198"/>
    <xsd:import namespace="096b0687-dfee-410e-afe5-9d35ff0dd6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2db1e-4d4b-42ee-9117-b7915b145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3cbea432-b260-4a37-85bc-d2db25eb330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b0687-dfee-410e-afe5-9d35ff0dd6b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d5c00b-64c9-4c86-8e12-183ad9e38fe4}" ma:internalName="TaxCatchAll" ma:showField="CatchAllData" ma:web="096b0687-dfee-410e-afe5-9d35ff0dd6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02db1e-4d4b-42ee-9117-b7915b145198">
      <Terms xmlns="http://schemas.microsoft.com/office/infopath/2007/PartnerControls"/>
    </lcf76f155ced4ddcb4097134ff3c332f>
    <TaxCatchAll xmlns="096b0687-dfee-410e-afe5-9d35ff0dd6b5" xsi:nil="true"/>
  </documentManagement>
</p:properties>
</file>

<file path=customXml/itemProps1.xml><?xml version="1.0" encoding="utf-8"?>
<ds:datastoreItem xmlns:ds="http://schemas.openxmlformats.org/officeDocument/2006/customXml" ds:itemID="{CAA5BC6E-6293-416C-9CC1-A9E965D1E4C7}"/>
</file>

<file path=customXml/itemProps2.xml><?xml version="1.0" encoding="utf-8"?>
<ds:datastoreItem xmlns:ds="http://schemas.openxmlformats.org/officeDocument/2006/customXml" ds:itemID="{94DE27D8-07AD-4399-BAE0-9A8BADFE0264}"/>
</file>

<file path=customXml/itemProps3.xml><?xml version="1.0" encoding="utf-8"?>
<ds:datastoreItem xmlns:ds="http://schemas.openxmlformats.org/officeDocument/2006/customXml" ds:itemID="{66DE57E8-4B6A-4D8A-973D-20AD670AE231}"/>
</file>

<file path=docProps/app.xml><?xml version="1.0" encoding="utf-8"?>
<Properties xmlns="http://schemas.openxmlformats.org/officeDocument/2006/extended-properties" xmlns:vt="http://schemas.openxmlformats.org/officeDocument/2006/docPropsVTypes">
  <TotalTime>0</TotalTime>
  <Words>1647</Words>
  <Application>Microsoft Office PowerPoint</Application>
  <PresentationFormat>Breitbild</PresentationFormat>
  <Paragraphs>231</Paragraphs>
  <Slides>25</Slides>
  <Notes>5</Notes>
  <HiddenSlides>4</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25</vt:i4>
      </vt:variant>
    </vt:vector>
  </HeadingPairs>
  <TitlesOfParts>
    <vt:vector size="34" baseType="lpstr">
      <vt:lpstr>Arial</vt:lpstr>
      <vt:lpstr>Calibri</vt:lpstr>
      <vt:lpstr>Calibri Light</vt:lpstr>
      <vt:lpstr>Wingdings</vt:lpstr>
      <vt:lpstr>Office</vt:lpstr>
      <vt:lpstr>11_Larissa</vt:lpstr>
      <vt:lpstr>1_Office</vt:lpstr>
      <vt:lpstr>2_Larissa-Design</vt:lpstr>
      <vt:lpstr>15_Larissa</vt:lpstr>
      <vt:lpstr>PowerPoint-Präsentation</vt:lpstr>
      <vt:lpstr>Gliederung/Zeitplan Tag 1</vt:lpstr>
      <vt:lpstr>Angebote und Tätigkeiten der  Beratungs- und Präventionsstelle </vt:lpstr>
      <vt:lpstr>Warum ist Gewaltschutz so wichtig?</vt:lpstr>
      <vt:lpstr>Fazit der neuen Studie (Schröttle et al., 2024a):</vt:lpstr>
      <vt:lpstr>Fazit der neuen Studie (Schröttle et al., 2024a):</vt:lpstr>
      <vt:lpstr>PowerPoint-Präsentation</vt:lpstr>
      <vt:lpstr>Gewaltschutz in Werkstätten für behinderte Menschen – Probleme und Lücken</vt:lpstr>
      <vt:lpstr>Unterstützung nach Gewalterfahrung:</vt:lpstr>
      <vt:lpstr>Polizei eingeschaltet/Anzeige erstattet:</vt:lpstr>
      <vt:lpstr>Fallbeispiel 1:</vt:lpstr>
      <vt:lpstr>PowerPoint-Präsentation</vt:lpstr>
      <vt:lpstr>Wege in die Beratung - Barrieren</vt:lpstr>
      <vt:lpstr>Wege in die Beratung</vt:lpstr>
      <vt:lpstr>Fallbeispiel 2:</vt:lpstr>
      <vt:lpstr>PowerPoint-Präsentation</vt:lpstr>
      <vt:lpstr>Was können Sie tun? 1/2</vt:lpstr>
      <vt:lpstr>Was können Sie tun? 2/2</vt:lpstr>
      <vt:lpstr>Zentrale Fragen:</vt:lpstr>
      <vt:lpstr>Juristische Aspekte</vt:lpstr>
      <vt:lpstr>Rechte der Betroffenen / Nebenklageverfahren</vt:lpstr>
      <vt:lpstr>Beim Gespräch mit  Betroffenen sollten unbedingt  folgende Sätze vermieden werden:</vt:lpstr>
      <vt:lpstr>Gesprächsansätze für ein Gespräch  mit Betroffenen:  </vt:lpstr>
      <vt:lpstr>Fallbeispiel 3:</vt:lpstr>
      <vt:lpstr>Raum für…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admin</cp:lastModifiedBy>
  <cp:revision>50</cp:revision>
  <dcterms:created xsi:type="dcterms:W3CDTF">2025-06-16T07:20:41Z</dcterms:created>
  <dcterms:modified xsi:type="dcterms:W3CDTF">2025-11-14T07:39:19Z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0x01010011896BFE2DF282408660F9E32500F76E</vt:lpwstr>
  </property>
</Properties>
</file>